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8"/>
  </p:notesMasterIdLst>
  <p:sldIdLst>
    <p:sldId id="308" r:id="rId2"/>
    <p:sldId id="272" r:id="rId3"/>
    <p:sldId id="309" r:id="rId4"/>
    <p:sldId id="273" r:id="rId5"/>
    <p:sldId id="310" r:id="rId6"/>
    <p:sldId id="299" r:id="rId7"/>
    <p:sldId id="311" r:id="rId8"/>
    <p:sldId id="274" r:id="rId9"/>
    <p:sldId id="312" r:id="rId10"/>
    <p:sldId id="275" r:id="rId11"/>
    <p:sldId id="317" r:id="rId12"/>
    <p:sldId id="261" r:id="rId13"/>
    <p:sldId id="318" r:id="rId14"/>
    <p:sldId id="264" r:id="rId15"/>
    <p:sldId id="319" r:id="rId16"/>
    <p:sldId id="268" r:id="rId17"/>
    <p:sldId id="320" r:id="rId18"/>
    <p:sldId id="284" r:id="rId19"/>
    <p:sldId id="321" r:id="rId20"/>
    <p:sldId id="267" r:id="rId21"/>
    <p:sldId id="322" r:id="rId22"/>
    <p:sldId id="282" r:id="rId23"/>
    <p:sldId id="323" r:id="rId24"/>
    <p:sldId id="281" r:id="rId25"/>
    <p:sldId id="326" r:id="rId26"/>
    <p:sldId id="262" r:id="rId27"/>
    <p:sldId id="324" r:id="rId28"/>
    <p:sldId id="325" r:id="rId29"/>
    <p:sldId id="292" r:id="rId30"/>
    <p:sldId id="293" r:id="rId31"/>
    <p:sldId id="329" r:id="rId32"/>
    <p:sldId id="263" r:id="rId33"/>
    <p:sldId id="330" r:id="rId34"/>
    <p:sldId id="331" r:id="rId35"/>
    <p:sldId id="291" r:id="rId36"/>
    <p:sldId id="332" r:id="rId37"/>
    <p:sldId id="265" r:id="rId38"/>
    <p:sldId id="327" r:id="rId39"/>
    <p:sldId id="328" r:id="rId40"/>
    <p:sldId id="333" r:id="rId41"/>
    <p:sldId id="266" r:id="rId42"/>
    <p:sldId id="334" r:id="rId43"/>
    <p:sldId id="335" r:id="rId44"/>
    <p:sldId id="336" r:id="rId45"/>
    <p:sldId id="296" r:id="rId46"/>
    <p:sldId id="269" r:id="rId47"/>
    <p:sldId id="285" r:id="rId48"/>
    <p:sldId id="259" r:id="rId49"/>
    <p:sldId id="297" r:id="rId50"/>
    <p:sldId id="337" r:id="rId51"/>
    <p:sldId id="280" r:id="rId52"/>
    <p:sldId id="338" r:id="rId53"/>
    <p:sldId id="339" r:id="rId54"/>
    <p:sldId id="340" r:id="rId55"/>
    <p:sldId id="341" r:id="rId56"/>
    <p:sldId id="342" r:id="rId57"/>
    <p:sldId id="343" r:id="rId58"/>
    <p:sldId id="344" r:id="rId59"/>
    <p:sldId id="345" r:id="rId60"/>
    <p:sldId id="287" r:id="rId61"/>
    <p:sldId id="346" r:id="rId62"/>
    <p:sldId id="347" r:id="rId63"/>
    <p:sldId id="348" r:id="rId64"/>
    <p:sldId id="349" r:id="rId65"/>
    <p:sldId id="350" r:id="rId66"/>
    <p:sldId id="351" r:id="rId67"/>
    <p:sldId id="352" r:id="rId68"/>
    <p:sldId id="353" r:id="rId69"/>
    <p:sldId id="300" r:id="rId70"/>
    <p:sldId id="354" r:id="rId71"/>
    <p:sldId id="355" r:id="rId72"/>
    <p:sldId id="257" r:id="rId73"/>
    <p:sldId id="356" r:id="rId74"/>
    <p:sldId id="357" r:id="rId75"/>
    <p:sldId id="358" r:id="rId76"/>
    <p:sldId id="279" r:id="rId77"/>
    <p:sldId id="359" r:id="rId78"/>
    <p:sldId id="277" r:id="rId79"/>
    <p:sldId id="360" r:id="rId80"/>
    <p:sldId id="258" r:id="rId81"/>
    <p:sldId id="361" r:id="rId82"/>
    <p:sldId id="362" r:id="rId83"/>
    <p:sldId id="363" r:id="rId84"/>
    <p:sldId id="298" r:id="rId85"/>
    <p:sldId id="364" r:id="rId86"/>
    <p:sldId id="260" r:id="rId87"/>
    <p:sldId id="365" r:id="rId88"/>
    <p:sldId id="270" r:id="rId89"/>
    <p:sldId id="366" r:id="rId90"/>
    <p:sldId id="256" r:id="rId91"/>
    <p:sldId id="367" r:id="rId92"/>
    <p:sldId id="290" r:id="rId93"/>
    <p:sldId id="368" r:id="rId94"/>
    <p:sldId id="271" r:id="rId95"/>
    <p:sldId id="369" r:id="rId96"/>
    <p:sldId id="370" r:id="rId97"/>
    <p:sldId id="371" r:id="rId98"/>
    <p:sldId id="372" r:id="rId99"/>
    <p:sldId id="373" r:id="rId100"/>
    <p:sldId id="374" r:id="rId101"/>
    <p:sldId id="375" r:id="rId102"/>
    <p:sldId id="376" r:id="rId103"/>
    <p:sldId id="306" r:id="rId104"/>
    <p:sldId id="377" r:id="rId105"/>
    <p:sldId id="307" r:id="rId106"/>
    <p:sldId id="378" r:id="rId107"/>
    <p:sldId id="379" r:id="rId108"/>
    <p:sldId id="380" r:id="rId109"/>
    <p:sldId id="381" r:id="rId110"/>
    <p:sldId id="382" r:id="rId111"/>
    <p:sldId id="383" r:id="rId112"/>
    <p:sldId id="384" r:id="rId113"/>
    <p:sldId id="385" r:id="rId114"/>
    <p:sldId id="386" r:id="rId115"/>
    <p:sldId id="387" r:id="rId116"/>
    <p:sldId id="388" r:id="rId117"/>
    <p:sldId id="389" r:id="rId118"/>
    <p:sldId id="390" r:id="rId119"/>
    <p:sldId id="391" r:id="rId120"/>
    <p:sldId id="392" r:id="rId121"/>
    <p:sldId id="393" r:id="rId122"/>
    <p:sldId id="394" r:id="rId123"/>
    <p:sldId id="395" r:id="rId124"/>
    <p:sldId id="396" r:id="rId125"/>
    <p:sldId id="397" r:id="rId126"/>
    <p:sldId id="398" r:id="rId127"/>
    <p:sldId id="399" r:id="rId128"/>
    <p:sldId id="400" r:id="rId129"/>
    <p:sldId id="401" r:id="rId130"/>
    <p:sldId id="402" r:id="rId131"/>
    <p:sldId id="313" r:id="rId132"/>
    <p:sldId id="286" r:id="rId133"/>
    <p:sldId id="314" r:id="rId134"/>
    <p:sldId id="315" r:id="rId135"/>
    <p:sldId id="316" r:id="rId136"/>
    <p:sldId id="294" r:id="rId13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8BA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9" d="100"/>
          <a:sy n="49" d="100"/>
        </p:scale>
        <p:origin x="-2640" y="-11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20" Type="http://schemas.openxmlformats.org/officeDocument/2006/relationships/slide" Target="slides/slide119.xml"/><Relationship Id="rId121" Type="http://schemas.openxmlformats.org/officeDocument/2006/relationships/slide" Target="slides/slide120.xml"/><Relationship Id="rId122" Type="http://schemas.openxmlformats.org/officeDocument/2006/relationships/slide" Target="slides/slide121.xml"/><Relationship Id="rId123" Type="http://schemas.openxmlformats.org/officeDocument/2006/relationships/slide" Target="slides/slide122.xml"/><Relationship Id="rId124" Type="http://schemas.openxmlformats.org/officeDocument/2006/relationships/slide" Target="slides/slide123.xml"/><Relationship Id="rId125" Type="http://schemas.openxmlformats.org/officeDocument/2006/relationships/slide" Target="slides/slide124.xml"/><Relationship Id="rId126" Type="http://schemas.openxmlformats.org/officeDocument/2006/relationships/slide" Target="slides/slide125.xml"/><Relationship Id="rId127" Type="http://schemas.openxmlformats.org/officeDocument/2006/relationships/slide" Target="slides/slide126.xml"/><Relationship Id="rId128" Type="http://schemas.openxmlformats.org/officeDocument/2006/relationships/slide" Target="slides/slide127.xml"/><Relationship Id="rId129" Type="http://schemas.openxmlformats.org/officeDocument/2006/relationships/slide" Target="slides/slide1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101" Type="http://schemas.openxmlformats.org/officeDocument/2006/relationships/slide" Target="slides/slide100.xml"/><Relationship Id="rId102" Type="http://schemas.openxmlformats.org/officeDocument/2006/relationships/slide" Target="slides/slide101.xml"/><Relationship Id="rId103" Type="http://schemas.openxmlformats.org/officeDocument/2006/relationships/slide" Target="slides/slide102.xml"/><Relationship Id="rId104" Type="http://schemas.openxmlformats.org/officeDocument/2006/relationships/slide" Target="slides/slide103.xml"/><Relationship Id="rId105" Type="http://schemas.openxmlformats.org/officeDocument/2006/relationships/slide" Target="slides/slide104.xml"/><Relationship Id="rId106" Type="http://schemas.openxmlformats.org/officeDocument/2006/relationships/slide" Target="slides/slide105.xml"/><Relationship Id="rId107" Type="http://schemas.openxmlformats.org/officeDocument/2006/relationships/slide" Target="slides/slide106.xml"/><Relationship Id="rId108" Type="http://schemas.openxmlformats.org/officeDocument/2006/relationships/slide" Target="slides/slide107.xml"/><Relationship Id="rId109" Type="http://schemas.openxmlformats.org/officeDocument/2006/relationships/slide" Target="slides/slide108.xml"/><Relationship Id="rId97" Type="http://schemas.openxmlformats.org/officeDocument/2006/relationships/slide" Target="slides/slide96.xml"/><Relationship Id="rId98" Type="http://schemas.openxmlformats.org/officeDocument/2006/relationships/slide" Target="slides/slide97.xml"/><Relationship Id="rId99" Type="http://schemas.openxmlformats.org/officeDocument/2006/relationships/slide" Target="slides/slide98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00" Type="http://schemas.openxmlformats.org/officeDocument/2006/relationships/slide" Target="slides/slide99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30" Type="http://schemas.openxmlformats.org/officeDocument/2006/relationships/slide" Target="slides/slide129.xml"/><Relationship Id="rId131" Type="http://schemas.openxmlformats.org/officeDocument/2006/relationships/slide" Target="slides/slide130.xml"/><Relationship Id="rId132" Type="http://schemas.openxmlformats.org/officeDocument/2006/relationships/slide" Target="slides/slide131.xml"/><Relationship Id="rId133" Type="http://schemas.openxmlformats.org/officeDocument/2006/relationships/slide" Target="slides/slide132.xml"/><Relationship Id="rId134" Type="http://schemas.openxmlformats.org/officeDocument/2006/relationships/slide" Target="slides/slide133.xml"/><Relationship Id="rId135" Type="http://schemas.openxmlformats.org/officeDocument/2006/relationships/slide" Target="slides/slide134.xml"/><Relationship Id="rId136" Type="http://schemas.openxmlformats.org/officeDocument/2006/relationships/slide" Target="slides/slide135.xml"/><Relationship Id="rId137" Type="http://schemas.openxmlformats.org/officeDocument/2006/relationships/slide" Target="slides/slide136.xml"/><Relationship Id="rId138" Type="http://schemas.openxmlformats.org/officeDocument/2006/relationships/notesMaster" Target="notesMasters/notesMaster1.xml"/><Relationship Id="rId13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110" Type="http://schemas.openxmlformats.org/officeDocument/2006/relationships/slide" Target="slides/slide109.xml"/><Relationship Id="rId111" Type="http://schemas.openxmlformats.org/officeDocument/2006/relationships/slide" Target="slides/slide110.xml"/><Relationship Id="rId112" Type="http://schemas.openxmlformats.org/officeDocument/2006/relationships/slide" Target="slides/slide111.xml"/><Relationship Id="rId113" Type="http://schemas.openxmlformats.org/officeDocument/2006/relationships/slide" Target="slides/slide112.xml"/><Relationship Id="rId114" Type="http://schemas.openxmlformats.org/officeDocument/2006/relationships/slide" Target="slides/slide113.xml"/><Relationship Id="rId115" Type="http://schemas.openxmlformats.org/officeDocument/2006/relationships/slide" Target="slides/slide114.xml"/><Relationship Id="rId116" Type="http://schemas.openxmlformats.org/officeDocument/2006/relationships/slide" Target="slides/slide115.xml"/><Relationship Id="rId117" Type="http://schemas.openxmlformats.org/officeDocument/2006/relationships/slide" Target="slides/slide116.xml"/><Relationship Id="rId118" Type="http://schemas.openxmlformats.org/officeDocument/2006/relationships/slide" Target="slides/slide117.xml"/><Relationship Id="rId119" Type="http://schemas.openxmlformats.org/officeDocument/2006/relationships/slide" Target="slides/slide1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Relationship Id="rId140" Type="http://schemas.openxmlformats.org/officeDocument/2006/relationships/presProps" Target="presProps.xml"/><Relationship Id="rId141" Type="http://schemas.openxmlformats.org/officeDocument/2006/relationships/viewProps" Target="viewProps.xml"/><Relationship Id="rId142" Type="http://schemas.openxmlformats.org/officeDocument/2006/relationships/theme" Target="theme/theme1.xml"/><Relationship Id="rId1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23DE56-0D11-4AB5-9C55-4176F4D96C58}" type="datetimeFigureOut">
              <a:rPr lang="en-US" smtClean="0"/>
              <a:pPr/>
              <a:t>5/2/16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DDF39F-6DF7-4DB5-9036-90761AD22EA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2489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4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5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7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1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2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3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5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7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9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1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2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3.xml"/></Relationships>
</file>

<file path=ppt/notesSlides/_rels/notesSlide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6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6.xml"/></Relationships>
</file>

<file path=ppt/notesSlides/_rels/notesSlide6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7.xml"/></Relationships>
</file>

<file path=ppt/notesSlides/_rels/notesSlide6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8.xml"/></Relationships>
</file>

<file path=ppt/notesSlides/_rels/notesSlide6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9.xml"/></Relationships>
</file>

<file path=ppt/notesSlides/_rels/notesSlide6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0.xml"/></Relationships>
</file>

<file path=ppt/notesSlides/_rels/notesSlide6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1.xml"/></Relationships>
</file>

<file path=ppt/notesSlides/_rels/notesSlide6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2.xml"/></Relationships>
</file>

<file path=ppt/notesSlides/_rels/notesSlide6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4.xml"/></Relationships>
</file>

<file path=ppt/notesSlides/_rels/notesSlide6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6.xml"/></Relationships>
</file>

<file path=ppt/notesSlides/_rels/notesSlide6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7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8.xml"/></Relationships>
</file>

<file path=ppt/notesSlides/_rels/notesSlide7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9.xml"/></Relationships>
</file>

<file path=ppt/notesSlides/_rels/notesSlide7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0.xml"/></Relationships>
</file>

<file path=ppt/notesSlides/_rels/notesSlide7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1.xml"/></Relationships>
</file>

<file path=ppt/notesSlides/_rels/notesSlide7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2.xml"/></Relationships>
</file>

<file path=ppt/notesSlides/_rels/notesSlide7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3.xml"/></Relationships>
</file>

<file path=ppt/notesSlides/_rels/notesSlide7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4.xml"/></Relationships>
</file>

<file path=ppt/notesSlides/_rels/notesSlide7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5.xml"/></Relationships>
</file>

<file path=ppt/notesSlides/_rels/notesSlide7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6.xml"/></Relationships>
</file>

<file path=ppt/notesSlides/_rels/notesSlide7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8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8.xml"/></Relationships>
</file>

<file path=ppt/notesSlides/_rels/notesSlide8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9.xml"/></Relationships>
</file>

<file path=ppt/notesSlides/_rels/notesSlide8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0.xml"/></Relationships>
</file>

<file path=ppt/notesSlides/_rels/notesSlide8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1.xml"/></Relationships>
</file>

<file path=ppt/notesSlides/_rels/notesSlide8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2.xml"/></Relationships>
</file>

<file path=ppt/notesSlides/_rels/notesSlide8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3.xml"/></Relationships>
</file>

<file path=ppt/notesSlides/_rels/notesSlide8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4.xml"/></Relationships>
</file>

<file path=ppt/notesSlides/_rels/notesSlide8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5.xml"/></Relationships>
</file>

<file path=ppt/notesSlides/_rels/notesSlide8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6.xml"/></Relationships>
</file>

<file path=ppt/notesSlides/_rels/notesSlide8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7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9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8.xml"/></Relationships>
</file>

<file path=ppt/notesSlides/_rels/notesSlide9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9.xml"/></Relationships>
</file>

<file path=ppt/notesSlides/_rels/notesSlide9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0.xml"/></Relationships>
</file>

<file path=ppt/notesSlides/_rels/notesSlide9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1.xml"/></Relationships>
</file>

<file path=ppt/notesSlides/_rels/notesSlide9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3.xml"/></Relationships>
</file>

<file path=ppt/notesSlides/_rels/notesSlide9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4.xml"/></Relationships>
</file>

<file path=ppt/notesSlides/_rels/notesSlide9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6" name="Shape 8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Shape 23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32" name="Shape 23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Shape 24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49" name="Shape 24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Shape 2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61" name="Shape 26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Shape 28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89" name="Shape 28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Shape 26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68" name="Shape 26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Shape 26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68" name="Shape 26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Shape 32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6" name="Shape 3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27" name="Shape 327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Shape 33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8" name="Shape 33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39" name="Shape 339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Shape 33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8" name="Shape 33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39" name="Shape 339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Shape 34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49" name="Shape 34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6" name="Shape 9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Shape 30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09" name="Shape 30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Shape 30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09" name="Shape 30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Shape 36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62" name="Shape 36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Shape 37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75" name="Shape 37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Shape 38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2" name="Shape 38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83" name="Shape 383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43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Shape 3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94" name="Shape 39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Shape 40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03" name="Shape 40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Shape 41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12" name="Shape 41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Shape 41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12" name="Shape 41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Shape 42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22" name="Shape 42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04" name="Shape 10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Shape 42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22" name="Shape 42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Shape 42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30" name="Shape 43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Shape 42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30" name="Shape 43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Shape 43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37" name="Shape 43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Shape 44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45" name="Shape 44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Shape 46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62" name="Shape 46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Shape 4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74" name="Shape 47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Shape 4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80" name="Shape 4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Shape 4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88" name="Shape 48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Shape 4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95" name="Shape 49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7" name="Shape 11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Shape 5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02" name="Shape 50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Shape 5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02" name="Shape 50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Shape 51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12" name="Shape 51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Shape 52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24" name="Shape 52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Shape 5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31" name="Shape 53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Shape 54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42" name="Shape 54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Shape 54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42" name="Shape 54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Shape 5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53" name="Shape 55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Shape 56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63" name="Shape 56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Shape 57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71" name="Shape 57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32" name="Shape 13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Shape 5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85" name="Shape 58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Shape 5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85" name="Shape 58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Shape 5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95" name="Shape 59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Shape 6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606" name="Shape 60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Shape 6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617" name="Shape 61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Shape 6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626" name="Shape 62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Shape 63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36" name="Shape 63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7" name="Shape 637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91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DDF39F-6DF7-4DB5-9036-90761AD22EAC}" type="slidenum">
              <a:rPr lang="en-US" smtClean="0"/>
              <a:pPr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30340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Shape 64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649" name="Shape 64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Shape 6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664" name="Shape 66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Shape 17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71" name="Shape 17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Shape 6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664" name="Shape 66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Shape 67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671" name="Shape 67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Shape 67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679" name="Shape 67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Shape 67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679" name="Shape 67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Shape 6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688" name="Shape 68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Shape 6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688" name="Shape 68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Shape 7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02" name="Shape 70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Shape 71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11" name="Shape 71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Shape 7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20" name="Shape 72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Shape 7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731" name="Shape 73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Shape 18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89" name="Shape 18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" name="Shape 74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45" name="Shape 74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" name="Shape 74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45" name="Shape 74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" name="Shape 7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55" name="Shape 75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" name="Shape 7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55" name="Shape 75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" name="Shape 76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66" name="Shape 76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" name="Shape 76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66" name="Shape 76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Shape 77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3" name="Shape 7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74" name="Shape 774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114</a:t>
            </a:fld>
            <a:endParaRPr lang="en-US"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" name="Shape 77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79" name="Shape 77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" name="Shape 77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79" name="Shape 77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" name="Shape 78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89" name="Shape 78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Shape 2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01" name="Shape 20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" name="Shape 79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96" name="Shape 79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" name="Shape 79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96" name="Shape 79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3" name="Shape 8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04" name="Shape 80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3" name="Shape 8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04" name="Shape 80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1" name="Shape 81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12" name="Shape 81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8" name="Shape 8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19" name="Shape 81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8" name="Shape 8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19" name="Shape 81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5" name="Shape 8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26" name="Shape 82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5" name="Shape 8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26" name="Shape 82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3" name="Shape 83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34" name="Shape 83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Shape 21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14" name="Shape 21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3" name="Shape 83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34" name="Shape 83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3" name="Shape 84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44" name="Shape 84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0" name="Shape 85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51" name="Shape 85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43" name="Shape 14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52" name="Shape 15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52" name="Shape 15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61" name="Shape 16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60E7A-C055-478E-847C-7074FFE2BC0A}" type="datetimeFigureOut">
              <a:rPr lang="en-US" smtClean="0"/>
              <a:pPr/>
              <a:t>5/2/16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D2820B-19CA-44DA-8E66-7D18367C57D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5416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60E7A-C055-478E-847C-7074FFE2BC0A}" type="datetimeFigureOut">
              <a:rPr lang="en-US" smtClean="0"/>
              <a:pPr/>
              <a:t>5/2/16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D2820B-19CA-44DA-8E66-7D18367C57D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6837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60E7A-C055-478E-847C-7074FFE2BC0A}" type="datetimeFigureOut">
              <a:rPr lang="en-US" smtClean="0"/>
              <a:pPr/>
              <a:t>5/2/16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D2820B-19CA-44DA-8E66-7D18367C57D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9632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60E7A-C055-478E-847C-7074FFE2BC0A}" type="datetimeFigureOut">
              <a:rPr lang="en-US" smtClean="0"/>
              <a:pPr/>
              <a:t>5/2/16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D2820B-19CA-44DA-8E66-7D18367C57D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4364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60E7A-C055-478E-847C-7074FFE2BC0A}" type="datetimeFigureOut">
              <a:rPr lang="en-US" smtClean="0"/>
              <a:pPr/>
              <a:t>5/2/16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D2820B-19CA-44DA-8E66-7D18367C57D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2404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60E7A-C055-478E-847C-7074FFE2BC0A}" type="datetimeFigureOut">
              <a:rPr lang="en-US" smtClean="0"/>
              <a:pPr/>
              <a:t>5/2/16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D2820B-19CA-44DA-8E66-7D18367C57D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625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60E7A-C055-478E-847C-7074FFE2BC0A}" type="datetimeFigureOut">
              <a:rPr lang="en-US" smtClean="0"/>
              <a:pPr/>
              <a:t>5/2/16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D2820B-19CA-44DA-8E66-7D18367C57D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59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60E7A-C055-478E-847C-7074FFE2BC0A}" type="datetimeFigureOut">
              <a:rPr lang="en-US" smtClean="0"/>
              <a:pPr/>
              <a:t>5/2/16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D2820B-19CA-44DA-8E66-7D18367C57D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465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60E7A-C055-478E-847C-7074FFE2BC0A}" type="datetimeFigureOut">
              <a:rPr lang="en-US" smtClean="0"/>
              <a:pPr/>
              <a:t>5/2/16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D2820B-19CA-44DA-8E66-7D18367C57D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0049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60E7A-C055-478E-847C-7074FFE2BC0A}" type="datetimeFigureOut">
              <a:rPr lang="en-US" smtClean="0"/>
              <a:pPr/>
              <a:t>5/2/16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D2820B-19CA-44DA-8E66-7D18367C57D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2582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60E7A-C055-478E-847C-7074FFE2BC0A}" type="datetimeFigureOut">
              <a:rPr lang="en-US" smtClean="0"/>
              <a:pPr/>
              <a:t>5/2/16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D2820B-19CA-44DA-8E66-7D18367C57D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4708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B60E7A-C055-478E-847C-7074FFE2BC0A}" type="datetimeFigureOut">
              <a:rPr lang="en-US" smtClean="0"/>
              <a:pPr/>
              <a:t>5/2/16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D2820B-19CA-44DA-8E66-7D18367C57D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3710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85.png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85.png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86.png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6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4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7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7.png"/><Relationship Id="rId3" Type="http://schemas.openxmlformats.org/officeDocument/2006/relationships/image" Target="../media/image88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4" Type="http://schemas.openxmlformats.org/officeDocument/2006/relationships/image" Target="../media/image9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8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4" Type="http://schemas.openxmlformats.org/officeDocument/2006/relationships/image" Target="../media/image92.png"/><Relationship Id="rId5" Type="http://schemas.openxmlformats.org/officeDocument/2006/relationships/image" Target="../media/image9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9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0.xml"/><Relationship Id="rId3" Type="http://schemas.openxmlformats.org/officeDocument/2006/relationships/image" Target="../media/image94.png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1.xml"/><Relationship Id="rId3" Type="http://schemas.openxmlformats.org/officeDocument/2006/relationships/image" Target="../media/image9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1.png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2.xml"/><Relationship Id="rId3" Type="http://schemas.openxmlformats.org/officeDocument/2006/relationships/image" Target="../media/image42.png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3.xml"/><Relationship Id="rId3" Type="http://schemas.openxmlformats.org/officeDocument/2006/relationships/image" Target="../media/image42.png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4.xml"/><Relationship Id="rId3" Type="http://schemas.openxmlformats.org/officeDocument/2006/relationships/image" Target="../media/image43.png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5.xml"/><Relationship Id="rId3" Type="http://schemas.openxmlformats.org/officeDocument/2006/relationships/image" Target="../media/image43.png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6.xml"/><Relationship Id="rId3" Type="http://schemas.openxmlformats.org/officeDocument/2006/relationships/image" Target="../media/image95.png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7.xml"/><Relationship Id="rId3" Type="http://schemas.openxmlformats.org/officeDocument/2006/relationships/image" Target="../media/image44.png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8.xml"/><Relationship Id="rId3" Type="http://schemas.openxmlformats.org/officeDocument/2006/relationships/image" Target="../media/image44.pn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9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0.xml"/><Relationship Id="rId3" Type="http://schemas.openxmlformats.org/officeDocument/2006/relationships/image" Target="../media/image96.png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1.xml"/><Relationship Id="rId3" Type="http://schemas.openxmlformats.org/officeDocument/2006/relationships/image" Target="../media/image9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4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2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4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3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4.xml"/><Relationship Id="rId3" Type="http://schemas.openxmlformats.org/officeDocument/2006/relationships/image" Target="../media/image99.png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5.xml"/><Relationship Id="rId3" Type="http://schemas.openxmlformats.org/officeDocument/2006/relationships/image" Target="../media/image100.jpg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6.xml"/><Relationship Id="rId3" Type="http://schemas.openxmlformats.org/officeDocument/2006/relationships/image" Target="../media/image100.jpg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7.xml"/><Relationship Id="rId3" Type="http://schemas.openxmlformats.org/officeDocument/2006/relationships/image" Target="../media/image101.png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8.xml"/><Relationship Id="rId3" Type="http://schemas.openxmlformats.org/officeDocument/2006/relationships/image" Target="../media/image101.pn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4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9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4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0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1.xml"/><Relationship Id="rId3" Type="http://schemas.openxmlformats.org/officeDocument/2006/relationships/image" Target="../media/image104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2.png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2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4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3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5.png"/><Relationship Id="rId3" Type="http://schemas.openxmlformats.org/officeDocument/2006/relationships/image" Target="../media/image106.png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4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4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4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5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4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6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9.png"/><Relationship Id="rId3" Type="http://schemas.openxmlformats.org/officeDocument/2006/relationships/image" Target="../media/image11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g"/><Relationship Id="rId3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7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9.gi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gi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0.gi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gi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1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1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5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7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7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9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6" Type="http://schemas.openxmlformats.org/officeDocument/2006/relationships/image" Target="../media/image33.png"/><Relationship Id="rId7" Type="http://schemas.openxmlformats.org/officeDocument/2006/relationships/image" Target="../media/image34.png"/><Relationship Id="rId8" Type="http://schemas.openxmlformats.org/officeDocument/2006/relationships/image" Target="../media/image35.png"/><Relationship Id="rId9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6" Type="http://schemas.openxmlformats.org/officeDocument/2006/relationships/image" Target="../media/image33.png"/><Relationship Id="rId7" Type="http://schemas.openxmlformats.org/officeDocument/2006/relationships/image" Target="../media/image34.png"/><Relationship Id="rId8" Type="http://schemas.openxmlformats.org/officeDocument/2006/relationships/image" Target="../media/image35.png"/><Relationship Id="rId9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7.gi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gi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8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41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Relationship Id="rId3" Type="http://schemas.openxmlformats.org/officeDocument/2006/relationships/image" Target="../media/image4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47.gif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gif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48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48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49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49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52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5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Relationship Id="rId3" Type="http://schemas.openxmlformats.org/officeDocument/2006/relationships/image" Target="../media/image55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56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57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4" Type="http://schemas.openxmlformats.org/officeDocument/2006/relationships/image" Target="../media/image59.png"/><Relationship Id="rId5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61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62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63.jp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63.jp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64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65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66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67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67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4" Type="http://schemas.openxmlformats.org/officeDocument/2006/relationships/image" Target="../media/image69.png"/><Relationship Id="rId5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4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pn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71.gif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gif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7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gif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pn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73.pn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73.pn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74.jp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jp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75.pn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pn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76.pn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4" Type="http://schemas.openxmlformats.org/officeDocument/2006/relationships/image" Target="../media/image7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0.pn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7.png"/><Relationship Id="rId3" Type="http://schemas.openxmlformats.org/officeDocument/2006/relationships/image" Target="../media/image78.png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79.png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79.png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80.png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png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81.png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81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4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1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84.png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8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/>
          <p:nvPr/>
        </p:nvSpPr>
        <p:spPr>
          <a:xfrm>
            <a:off x="155575" y="-1790700"/>
            <a:ext cx="6372224" cy="374332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9" name="Shape 8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5575" y="457200"/>
            <a:ext cx="8820585" cy="5181600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Shape 90"/>
          <p:cNvSpPr/>
          <p:nvPr/>
        </p:nvSpPr>
        <p:spPr>
          <a:xfrm>
            <a:off x="291825" y="2026600"/>
            <a:ext cx="1475400" cy="4539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1" name="Shape 91"/>
          <p:cNvSpPr/>
          <p:nvPr/>
        </p:nvSpPr>
        <p:spPr>
          <a:xfrm>
            <a:off x="2934500" y="2934500"/>
            <a:ext cx="5690700" cy="6972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2" name="Shape 92"/>
          <p:cNvSpPr/>
          <p:nvPr/>
        </p:nvSpPr>
        <p:spPr>
          <a:xfrm>
            <a:off x="340475" y="3874850"/>
            <a:ext cx="1475400" cy="4539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3" name="Shape 93"/>
          <p:cNvSpPr/>
          <p:nvPr/>
        </p:nvSpPr>
        <p:spPr>
          <a:xfrm>
            <a:off x="2788600" y="4782775"/>
            <a:ext cx="5836500" cy="6972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20907057"/>
      </p:ext>
    </p:extLst>
  </p:cSld>
  <p:clrMapOvr>
    <a:masterClrMapping/>
  </p:clrMapOvr>
  <p:transition xmlns:p14="http://schemas.microsoft.com/office/powerpoint/2010/main"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://johncanning.net/wp/wp-content/uploads/2012/12/normal-distribution-latex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3551" y="0"/>
            <a:ext cx="6553200" cy="5640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5351" y="5334000"/>
            <a:ext cx="8229600" cy="1371600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/>
              <a:t>*IQ tests: mean =100</a:t>
            </a:r>
          </a:p>
          <a:p>
            <a:pPr marL="0" indent="0">
              <a:buNone/>
            </a:pPr>
            <a:r>
              <a:rPr lang="en-US" b="1" dirty="0" smtClean="0"/>
              <a:t>Standard deviation =  15</a:t>
            </a:r>
            <a:endParaRPr lang="en-US" b="1" dirty="0"/>
          </a:p>
        </p:txBody>
      </p:sp>
      <p:sp>
        <p:nvSpPr>
          <p:cNvPr id="4" name="TextBox 3"/>
          <p:cNvSpPr txBox="1"/>
          <p:nvPr/>
        </p:nvSpPr>
        <p:spPr>
          <a:xfrm>
            <a:off x="7053775" y="4978605"/>
            <a:ext cx="13059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smtClean="0"/>
              <a:t>Z score</a:t>
            </a:r>
            <a:endParaRPr lang="en-US" sz="2800" i="1" dirty="0"/>
          </a:p>
        </p:txBody>
      </p:sp>
      <p:cxnSp>
        <p:nvCxnSpPr>
          <p:cNvPr id="6" name="Straight Arrow Connector 5"/>
          <p:cNvCxnSpPr/>
          <p:nvPr/>
        </p:nvCxnSpPr>
        <p:spPr>
          <a:xfrm flipH="1" flipV="1">
            <a:off x="6400800" y="4724400"/>
            <a:ext cx="533400" cy="51581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62709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Shape 690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rgbClr val="7030A0"/>
              </a:buClr>
              <a:buSzPct val="25000"/>
              <a:buFont typeface="Calibri"/>
              <a:buNone/>
            </a:pPr>
            <a:r>
              <a:rPr lang="en-US" sz="4400" b="1" i="0" u="none" strike="noStrike" cap="none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Anxiety Disorders</a:t>
            </a:r>
          </a:p>
        </p:txBody>
      </p:sp>
      <p:pic>
        <p:nvPicPr>
          <p:cNvPr id="691" name="Shape 69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81200" y="990600"/>
            <a:ext cx="4884922" cy="5562600"/>
          </a:xfrm>
          <a:prstGeom prst="rect">
            <a:avLst/>
          </a:prstGeom>
          <a:noFill/>
          <a:ln>
            <a:noFill/>
          </a:ln>
        </p:spPr>
      </p:pic>
      <p:sp>
        <p:nvSpPr>
          <p:cNvPr id="692" name="Shape 692"/>
          <p:cNvSpPr txBox="1"/>
          <p:nvPr/>
        </p:nvSpPr>
        <p:spPr>
          <a:xfrm>
            <a:off x="226975" y="1702350"/>
            <a:ext cx="3339900" cy="2059200"/>
          </a:xfrm>
          <a:prstGeom prst="rect">
            <a:avLst/>
          </a:prstGeom>
          <a:noFill/>
          <a:ln w="1143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/>
              <a:t>Stress/Trauma… no longer</a:t>
            </a:r>
          </a:p>
          <a:p>
            <a:pPr lvl="0">
              <a:spcBef>
                <a:spcPts val="0"/>
              </a:spcBef>
              <a:buNone/>
            </a:pPr>
            <a:r>
              <a:rPr lang="en-US"/>
              <a:t>anxiety disorder</a:t>
            </a:r>
          </a:p>
        </p:txBody>
      </p:sp>
      <p:sp>
        <p:nvSpPr>
          <p:cNvPr id="693" name="Shape 693"/>
          <p:cNvSpPr txBox="1"/>
          <p:nvPr/>
        </p:nvSpPr>
        <p:spPr>
          <a:xfrm>
            <a:off x="4912475" y="4377450"/>
            <a:ext cx="3774300" cy="1507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694" name="Shape 694"/>
          <p:cNvSpPr txBox="1"/>
          <p:nvPr/>
        </p:nvSpPr>
        <p:spPr>
          <a:xfrm>
            <a:off x="5048650" y="4377450"/>
            <a:ext cx="3339900" cy="1378200"/>
          </a:xfrm>
          <a:prstGeom prst="rect">
            <a:avLst/>
          </a:prstGeom>
          <a:noFill/>
          <a:ln w="1143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marL="1371600" lvl="0" indent="457200" rtl="0">
              <a:spcBef>
                <a:spcPts val="0"/>
              </a:spcBef>
              <a:buNone/>
            </a:pPr>
            <a:r>
              <a:rPr lang="en-US"/>
              <a:t>OCD and other related (Hoarding, Body Dysmorphia)… no longer</a:t>
            </a:r>
          </a:p>
          <a:p>
            <a:pPr marL="1371600" lvl="0" indent="0" rtl="0">
              <a:spcBef>
                <a:spcPts val="0"/>
              </a:spcBef>
              <a:buNone/>
            </a:pPr>
            <a:r>
              <a:rPr lang="en-US"/>
              <a:t>anxiety disorder</a:t>
            </a:r>
          </a:p>
        </p:txBody>
      </p:sp>
      <p:sp>
        <p:nvSpPr>
          <p:cNvPr id="695" name="Shape 695"/>
          <p:cNvSpPr/>
          <p:nvPr/>
        </p:nvSpPr>
        <p:spPr>
          <a:xfrm>
            <a:off x="3599225" y="1021400"/>
            <a:ext cx="1621200" cy="15078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696" name="Shape 696"/>
          <p:cNvSpPr/>
          <p:nvPr/>
        </p:nvSpPr>
        <p:spPr>
          <a:xfrm>
            <a:off x="5252775" y="2253750"/>
            <a:ext cx="1621200" cy="15078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697" name="Shape 697"/>
          <p:cNvSpPr/>
          <p:nvPr/>
        </p:nvSpPr>
        <p:spPr>
          <a:xfrm>
            <a:off x="2590800" y="4320900"/>
            <a:ext cx="1621200" cy="15078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698" name="Shape 698"/>
          <p:cNvSpPr/>
          <p:nvPr/>
        </p:nvSpPr>
        <p:spPr>
          <a:xfrm>
            <a:off x="1981200" y="2253750"/>
            <a:ext cx="1621200" cy="15078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699" name="Shape 699"/>
          <p:cNvSpPr/>
          <p:nvPr/>
        </p:nvSpPr>
        <p:spPr>
          <a:xfrm>
            <a:off x="4824900" y="4320900"/>
            <a:ext cx="1621200" cy="15078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34884365"/>
      </p:ext>
    </p:extLst>
  </p:cSld>
  <p:clrMapOvr>
    <a:masterClrMapping/>
  </p:clrMapOvr>
  <p:transition xmlns:p14="http://schemas.microsoft.com/office/powerpoint/2010/main" spd="slow">
    <p:cut/>
  </p:transition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Shape 690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rgbClr val="7030A0"/>
              </a:buClr>
              <a:buSzPct val="25000"/>
              <a:buFont typeface="Calibri"/>
              <a:buNone/>
            </a:pPr>
            <a:r>
              <a:rPr lang="en-US" sz="4400" b="1" i="0" u="none" strike="noStrike" cap="none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Anxiety Disorders</a:t>
            </a:r>
          </a:p>
        </p:txBody>
      </p:sp>
      <p:pic>
        <p:nvPicPr>
          <p:cNvPr id="691" name="Shape 69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81200" y="990600"/>
            <a:ext cx="4884922" cy="5562600"/>
          </a:xfrm>
          <a:prstGeom prst="rect">
            <a:avLst/>
          </a:prstGeom>
          <a:noFill/>
          <a:ln>
            <a:noFill/>
          </a:ln>
        </p:spPr>
      </p:pic>
      <p:sp>
        <p:nvSpPr>
          <p:cNvPr id="692" name="Shape 692"/>
          <p:cNvSpPr txBox="1"/>
          <p:nvPr/>
        </p:nvSpPr>
        <p:spPr>
          <a:xfrm>
            <a:off x="226975" y="1702350"/>
            <a:ext cx="3339900" cy="2059200"/>
          </a:xfrm>
          <a:prstGeom prst="rect">
            <a:avLst/>
          </a:prstGeom>
          <a:noFill/>
          <a:ln w="1143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/>
              <a:t>Stress/Trauma… no longer</a:t>
            </a:r>
          </a:p>
          <a:p>
            <a:pPr lvl="0">
              <a:spcBef>
                <a:spcPts val="0"/>
              </a:spcBef>
              <a:buNone/>
            </a:pPr>
            <a:r>
              <a:rPr lang="en-US"/>
              <a:t>anxiety disorder</a:t>
            </a:r>
          </a:p>
        </p:txBody>
      </p:sp>
      <p:sp>
        <p:nvSpPr>
          <p:cNvPr id="693" name="Shape 693"/>
          <p:cNvSpPr txBox="1"/>
          <p:nvPr/>
        </p:nvSpPr>
        <p:spPr>
          <a:xfrm>
            <a:off x="4912475" y="4377450"/>
            <a:ext cx="3774300" cy="1507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694" name="Shape 694"/>
          <p:cNvSpPr txBox="1"/>
          <p:nvPr/>
        </p:nvSpPr>
        <p:spPr>
          <a:xfrm>
            <a:off x="5048650" y="4377450"/>
            <a:ext cx="3339900" cy="1378200"/>
          </a:xfrm>
          <a:prstGeom prst="rect">
            <a:avLst/>
          </a:prstGeom>
          <a:noFill/>
          <a:ln w="1143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marL="1371600" lvl="0" indent="457200" rtl="0">
              <a:spcBef>
                <a:spcPts val="0"/>
              </a:spcBef>
              <a:buNone/>
            </a:pPr>
            <a:r>
              <a:rPr lang="en-US"/>
              <a:t>OCD and other related (Hoarding, Body Dysmorphia)… no longer</a:t>
            </a:r>
          </a:p>
          <a:p>
            <a:pPr marL="1371600" lvl="0" indent="0" rtl="0">
              <a:spcBef>
                <a:spcPts val="0"/>
              </a:spcBef>
              <a:buNone/>
            </a:pPr>
            <a:r>
              <a:rPr lang="en-US"/>
              <a:t>anxiety disorder</a:t>
            </a:r>
          </a:p>
        </p:txBody>
      </p:sp>
    </p:spTree>
    <p:extLst>
      <p:ext uri="{BB962C8B-B14F-4D97-AF65-F5344CB8AC3E}">
        <p14:creationId xmlns:p14="http://schemas.microsoft.com/office/powerpoint/2010/main" val="834884365"/>
      </p:ext>
    </p:extLst>
  </p:cSld>
  <p:clrMapOvr>
    <a:masterClrMapping/>
  </p:clrMapOvr>
  <p:transition xmlns:p14="http://schemas.microsoft.com/office/powerpoint/2010/main" spd="slow">
    <p:cut/>
  </p:transition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4" name="Shape 70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95400" y="52753"/>
            <a:ext cx="6695049" cy="6695049"/>
          </a:xfrm>
          <a:prstGeom prst="rect">
            <a:avLst/>
          </a:prstGeom>
          <a:noFill/>
          <a:ln>
            <a:noFill/>
          </a:ln>
        </p:spPr>
      </p:pic>
      <p:sp>
        <p:nvSpPr>
          <p:cNvPr id="705" name="Shape 705"/>
          <p:cNvSpPr/>
          <p:nvPr/>
        </p:nvSpPr>
        <p:spPr>
          <a:xfrm>
            <a:off x="1329450" y="113500"/>
            <a:ext cx="3939600" cy="10053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06" name="Shape 706"/>
          <p:cNvSpPr/>
          <p:nvPr/>
        </p:nvSpPr>
        <p:spPr>
          <a:xfrm>
            <a:off x="1572650" y="2756175"/>
            <a:ext cx="1864500" cy="4863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07" name="Shape 707"/>
          <p:cNvSpPr/>
          <p:nvPr/>
        </p:nvSpPr>
        <p:spPr>
          <a:xfrm>
            <a:off x="1434800" y="4134250"/>
            <a:ext cx="3153300" cy="20103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08" name="Shape 708"/>
          <p:cNvSpPr/>
          <p:nvPr/>
        </p:nvSpPr>
        <p:spPr>
          <a:xfrm>
            <a:off x="4734125" y="4182900"/>
            <a:ext cx="3256200" cy="19131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60564842"/>
      </p:ext>
    </p:extLst>
  </p:cSld>
  <p:clrMapOvr>
    <a:masterClrMapping/>
  </p:clrMapOvr>
  <p:transition xmlns:p14="http://schemas.microsoft.com/office/powerpoint/2010/main" spd="slow">
    <p:cut/>
  </p:transition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52753"/>
            <a:ext cx="6695049" cy="6695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6479950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3" name="Shape 7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57800" y="4114800"/>
            <a:ext cx="3633787" cy="2537882"/>
          </a:xfrm>
          <a:prstGeom prst="rect">
            <a:avLst/>
          </a:prstGeom>
          <a:noFill/>
          <a:ln>
            <a:noFill/>
          </a:ln>
        </p:spPr>
      </p:pic>
      <p:sp>
        <p:nvSpPr>
          <p:cNvPr id="714" name="Shape 714"/>
          <p:cNvSpPr txBox="1">
            <a:spLocks noGrp="1"/>
          </p:cNvSpPr>
          <p:nvPr>
            <p:ph type="title"/>
          </p:nvPr>
        </p:nvSpPr>
        <p:spPr>
          <a:xfrm>
            <a:off x="533400" y="-165295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rgbClr val="7030A0"/>
              </a:buClr>
              <a:buSzPct val="25000"/>
              <a:buFont typeface="Calibri"/>
              <a:buNone/>
            </a:pPr>
            <a:r>
              <a:rPr lang="en-US" sz="4400" b="1" i="0" u="none" strike="noStrike" cap="none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Systematic Desensitization</a:t>
            </a:r>
          </a:p>
        </p:txBody>
      </p:sp>
      <p:pic>
        <p:nvPicPr>
          <p:cNvPr id="715" name="Shape 7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4800" y="946051"/>
            <a:ext cx="5181600" cy="4706619"/>
          </a:xfrm>
          <a:prstGeom prst="rect">
            <a:avLst/>
          </a:prstGeom>
          <a:noFill/>
          <a:ln>
            <a:noFill/>
          </a:ln>
        </p:spPr>
      </p:pic>
      <p:sp>
        <p:nvSpPr>
          <p:cNvPr id="716" name="Shape 716"/>
          <p:cNvSpPr txBox="1"/>
          <p:nvPr/>
        </p:nvSpPr>
        <p:spPr>
          <a:xfrm>
            <a:off x="5804175" y="1313225"/>
            <a:ext cx="2869800" cy="1394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sz="3200"/>
              <a:t>WHO:</a:t>
            </a:r>
          </a:p>
          <a:p>
            <a:pPr lvl="0">
              <a:spcBef>
                <a:spcPts val="0"/>
              </a:spcBef>
              <a:buNone/>
            </a:pPr>
            <a:r>
              <a:rPr lang="en-US" sz="3200"/>
              <a:t>Joseph Wolpe </a:t>
            </a:r>
          </a:p>
        </p:txBody>
      </p:sp>
      <p:sp>
        <p:nvSpPr>
          <p:cNvPr id="717" name="Shape 717"/>
          <p:cNvSpPr/>
          <p:nvPr/>
        </p:nvSpPr>
        <p:spPr>
          <a:xfrm>
            <a:off x="5674475" y="1929325"/>
            <a:ext cx="3088500" cy="7782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34209623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4114800"/>
            <a:ext cx="3633787" cy="2537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-165296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7030A0"/>
                </a:solidFill>
              </a:rPr>
              <a:t>Systematic Desensitization</a:t>
            </a:r>
            <a:endParaRPr lang="en-US" b="1" dirty="0">
              <a:solidFill>
                <a:srgbClr val="7030A0"/>
              </a:solidFill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946052"/>
            <a:ext cx="5181600" cy="4706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5481904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" name="Shape 722"/>
          <p:cNvSpPr txBox="1">
            <a:spLocks noGrp="1"/>
          </p:cNvSpPr>
          <p:nvPr>
            <p:ph type="ctrTitle"/>
          </p:nvPr>
        </p:nvSpPr>
        <p:spPr>
          <a:xfrm>
            <a:off x="579283" y="-269883"/>
            <a:ext cx="7772400" cy="147002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rgbClr val="7030A0"/>
              </a:buClr>
              <a:buSzPct val="25000"/>
              <a:buFont typeface="Calibri"/>
              <a:buNone/>
            </a:pPr>
            <a:r>
              <a:rPr lang="en-US" sz="4400" b="1" i="0" u="none" strike="noStrike" cap="none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Psychopharmacology</a:t>
            </a:r>
          </a:p>
        </p:txBody>
      </p:sp>
      <p:sp>
        <p:nvSpPr>
          <p:cNvPr id="723" name="Shape 723"/>
          <p:cNvSpPr txBox="1"/>
          <p:nvPr/>
        </p:nvSpPr>
        <p:spPr>
          <a:xfrm>
            <a:off x="210775" y="830050"/>
            <a:ext cx="4166700" cy="27513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3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Antidepressants</a:t>
            </a:r>
          </a:p>
          <a:p>
            <a:pPr marL="457200" marR="0" lvl="0" indent="-393700" algn="l" rtl="0">
              <a:spcBef>
                <a:spcPts val="0"/>
              </a:spcBef>
              <a:buClr>
                <a:schemeClr val="dk1"/>
              </a:buClr>
              <a:buSzPct val="100000"/>
              <a:buFont typeface="Calibri"/>
              <a:buChar char="●"/>
            </a:pPr>
            <a:r>
              <a:rPr lang="en-US" sz="2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serotonin &amp; norepinephrine </a:t>
            </a:r>
          </a:p>
          <a:p>
            <a:pPr marL="457200" marR="0" lvl="0" indent="-393700" algn="l" rtl="0">
              <a:spcBef>
                <a:spcPts val="0"/>
              </a:spcBef>
              <a:buClr>
                <a:schemeClr val="dk1"/>
              </a:buClr>
              <a:buSzPct val="100000"/>
              <a:buFont typeface="Calibri"/>
              <a:buChar char="●"/>
            </a:pPr>
            <a:r>
              <a:rPr lang="en-US" sz="2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Depression</a:t>
            </a:r>
          </a:p>
          <a:p>
            <a:pPr marL="457200" marR="0" lvl="0" indent="-393700" algn="l" rtl="0">
              <a:spcBef>
                <a:spcPts val="0"/>
              </a:spcBef>
              <a:buClr>
                <a:schemeClr val="dk1"/>
              </a:buClr>
              <a:buSzPct val="100000"/>
              <a:buFont typeface="Calibri"/>
              <a:buChar char="●"/>
            </a:pPr>
            <a:r>
              <a:rPr lang="en-US" sz="2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Anxiety disorders</a:t>
            </a:r>
          </a:p>
          <a:p>
            <a:pPr marL="457200" marR="0" lvl="0" indent="-393700" algn="l" rtl="0">
              <a:spcBef>
                <a:spcPts val="0"/>
              </a:spcBef>
              <a:buClr>
                <a:schemeClr val="dk1"/>
              </a:buClr>
              <a:buSzPct val="100000"/>
              <a:buFont typeface="Calibri"/>
              <a:buChar char="●"/>
            </a:pPr>
            <a:r>
              <a:rPr lang="en-US" sz="2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OCD</a:t>
            </a:r>
          </a:p>
          <a:p>
            <a:pPr marL="457200" marR="0" lvl="0" indent="-393700" algn="l" rtl="0">
              <a:spcBef>
                <a:spcPts val="0"/>
              </a:spcBef>
              <a:buClr>
                <a:schemeClr val="dk1"/>
              </a:buClr>
              <a:buSzPct val="100000"/>
              <a:buFont typeface="Calibri"/>
              <a:buChar char="●"/>
            </a:pPr>
            <a:r>
              <a:rPr lang="en-US" sz="2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PTSD</a:t>
            </a:r>
          </a:p>
          <a:p>
            <a:pPr marL="457200" marR="0" lvl="0" indent="-393700" algn="l" rtl="0">
              <a:spcBef>
                <a:spcPts val="0"/>
              </a:spcBef>
              <a:buClr>
                <a:schemeClr val="dk1"/>
              </a:buClr>
              <a:buSzPct val="100000"/>
              <a:buFont typeface="Calibri"/>
              <a:buChar char="●"/>
            </a:pPr>
            <a:r>
              <a:rPr lang="en-US" sz="2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Zoloft &amp; Prozac</a:t>
            </a:r>
          </a:p>
        </p:txBody>
      </p:sp>
      <p:sp>
        <p:nvSpPr>
          <p:cNvPr id="724" name="Shape 724"/>
          <p:cNvSpPr txBox="1"/>
          <p:nvPr/>
        </p:nvSpPr>
        <p:spPr>
          <a:xfrm>
            <a:off x="5549625" y="3853225"/>
            <a:ext cx="3594300" cy="27513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3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Antipsychotics</a:t>
            </a:r>
          </a:p>
          <a:p>
            <a:pPr marL="457200" marR="0" lvl="0" indent="-406400" algn="l" rtl="0">
              <a:spcBef>
                <a:spcPts val="0"/>
              </a:spcBef>
              <a:buClr>
                <a:schemeClr val="dk1"/>
              </a:buClr>
              <a:buSzPct val="100000"/>
              <a:buFont typeface="Calibri"/>
              <a:buChar char="●"/>
            </a:pPr>
            <a:r>
              <a:rPr lang="en-US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Dopamine</a:t>
            </a:r>
          </a:p>
          <a:p>
            <a:pPr marL="457200" marR="0" lvl="0" indent="-406400" algn="l" rtl="0">
              <a:spcBef>
                <a:spcPts val="0"/>
              </a:spcBef>
              <a:buClr>
                <a:schemeClr val="dk1"/>
              </a:buClr>
              <a:buSzPct val="100000"/>
              <a:buFont typeface="Calibri"/>
              <a:buChar char="●"/>
            </a:pPr>
            <a:r>
              <a:rPr lang="en-US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Schizophrenia</a:t>
            </a:r>
          </a:p>
          <a:p>
            <a:pPr marL="457200" marR="0" lvl="0" indent="-406400" algn="l" rtl="0">
              <a:spcBef>
                <a:spcPts val="0"/>
              </a:spcBef>
              <a:buClr>
                <a:schemeClr val="dk1"/>
              </a:buClr>
              <a:buSzPct val="100000"/>
              <a:buFont typeface="Calibri"/>
              <a:buChar char="●"/>
            </a:pPr>
            <a:r>
              <a:rPr lang="en-US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Thorazine</a:t>
            </a:r>
          </a:p>
          <a:p>
            <a:pPr marL="457200" marR="0" lvl="0" indent="-406400" algn="l" rtl="0">
              <a:spcBef>
                <a:spcPts val="0"/>
              </a:spcBef>
              <a:buClr>
                <a:schemeClr val="dk1"/>
              </a:buClr>
              <a:buSzPct val="100000"/>
              <a:buFont typeface="Calibri"/>
              <a:buChar char="●"/>
            </a:pPr>
            <a:r>
              <a:rPr lang="en-US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Tardive dyskinesia  </a:t>
            </a:r>
          </a:p>
        </p:txBody>
      </p:sp>
      <p:pic>
        <p:nvPicPr>
          <p:cNvPr id="725" name="Shape 7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08069" y="961720"/>
            <a:ext cx="4341899" cy="261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6" name="Shape 7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46327" y="4128017"/>
            <a:ext cx="4095600" cy="2476500"/>
          </a:xfrm>
          <a:prstGeom prst="rect">
            <a:avLst/>
          </a:prstGeom>
          <a:noFill/>
          <a:ln>
            <a:noFill/>
          </a:ln>
        </p:spPr>
      </p:pic>
      <p:sp>
        <p:nvSpPr>
          <p:cNvPr id="727" name="Shape 727"/>
          <p:cNvSpPr/>
          <p:nvPr/>
        </p:nvSpPr>
        <p:spPr>
          <a:xfrm>
            <a:off x="3518175" y="1993275"/>
            <a:ext cx="1037700" cy="5847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28" name="Shape 728"/>
          <p:cNvSpPr/>
          <p:nvPr/>
        </p:nvSpPr>
        <p:spPr>
          <a:xfrm>
            <a:off x="4235025" y="4569500"/>
            <a:ext cx="1314600" cy="74850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47034741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/>
                                        <p:tgtEl>
                                          <p:spTgt spid="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7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/>
                                        <p:tgtEl>
                                          <p:spTgt spid="7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7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/>
                                        <p:tgtEl>
                                          <p:spTgt spid="7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/>
                                        <p:tgtEl>
                                          <p:spTgt spid="7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/>
                                        <p:tgtEl>
                                          <p:spTgt spid="7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/>
                                        <p:tgtEl>
                                          <p:spTgt spid="7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/>
                                        <p:tgtEl>
                                          <p:spTgt spid="7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/>
                                        <p:tgtEl>
                                          <p:spTgt spid="7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/>
                                        <p:tgtEl>
                                          <p:spTgt spid="7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/>
                                        <p:tgtEl>
                                          <p:spTgt spid="7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/>
                                        <p:tgtEl>
                                          <p:spTgt spid="7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7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7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7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7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7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Shape 733"/>
          <p:cNvSpPr txBox="1">
            <a:spLocks noGrp="1"/>
          </p:cNvSpPr>
          <p:nvPr>
            <p:ph type="ctrTitle"/>
          </p:nvPr>
        </p:nvSpPr>
        <p:spPr>
          <a:xfrm>
            <a:off x="579283" y="-269883"/>
            <a:ext cx="7772400" cy="1470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rgbClr val="7030A0"/>
              </a:buClr>
              <a:buSzPct val="25000"/>
              <a:buFont typeface="Calibri"/>
              <a:buNone/>
            </a:pPr>
            <a:r>
              <a:rPr lang="en-US" sz="4400" b="1" i="0" u="none" strike="noStrike" cap="none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Psychopharmacology</a:t>
            </a:r>
          </a:p>
        </p:txBody>
      </p:sp>
      <p:sp>
        <p:nvSpPr>
          <p:cNvPr id="734" name="Shape 734"/>
          <p:cNvSpPr txBox="1"/>
          <p:nvPr/>
        </p:nvSpPr>
        <p:spPr>
          <a:xfrm>
            <a:off x="5753100" y="1086275"/>
            <a:ext cx="3390900" cy="279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 rtl="0">
              <a:spcBef>
                <a:spcPts val="0"/>
              </a:spcBef>
              <a:buSzPct val="25000"/>
              <a:buNone/>
            </a:pPr>
            <a:r>
              <a:rPr lang="en-US" sz="3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Antianxiety</a:t>
            </a:r>
          </a:p>
          <a:p>
            <a:pPr marL="457200" lvl="0" indent="-431800" rtl="0">
              <a:spcBef>
                <a:spcPts val="0"/>
              </a:spcBef>
              <a:buClr>
                <a:schemeClr val="dk1"/>
              </a:buClr>
              <a:buSzPct val="100000"/>
              <a:buFont typeface="Calibri"/>
              <a:buChar char="●"/>
            </a:pPr>
            <a:r>
              <a:rPr lang="en-US" sz="3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Anxiety</a:t>
            </a:r>
          </a:p>
          <a:p>
            <a:pPr marL="457200" lvl="0" indent="-431800" rtl="0">
              <a:spcBef>
                <a:spcPts val="0"/>
              </a:spcBef>
              <a:buClr>
                <a:schemeClr val="dk1"/>
              </a:buClr>
              <a:buSzPct val="100000"/>
              <a:buFont typeface="Calibri"/>
              <a:buChar char="●"/>
            </a:pPr>
            <a:r>
              <a:rPr lang="en-US" sz="3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PTSD</a:t>
            </a:r>
          </a:p>
          <a:p>
            <a:pPr marL="457200" lvl="0" indent="-431800" rtl="0">
              <a:spcBef>
                <a:spcPts val="0"/>
              </a:spcBef>
              <a:buClr>
                <a:schemeClr val="dk1"/>
              </a:buClr>
              <a:buSzPct val="100000"/>
              <a:buFont typeface="Calibri"/>
              <a:buChar char="●"/>
            </a:pPr>
            <a:r>
              <a:rPr lang="en-US" sz="3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OCD</a:t>
            </a:r>
          </a:p>
          <a:p>
            <a:pPr lvl="0" rtl="0">
              <a:spcBef>
                <a:spcPts val="0"/>
              </a:spcBef>
              <a:buNone/>
            </a:pPr>
            <a:endParaRPr sz="32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5" name="Shape 735"/>
          <p:cNvSpPr txBox="1"/>
          <p:nvPr/>
        </p:nvSpPr>
        <p:spPr>
          <a:xfrm>
            <a:off x="426275" y="4366100"/>
            <a:ext cx="3043200" cy="23415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R="0" lvl="0" algn="l" rtl="0">
              <a:spcBef>
                <a:spcPts val="0"/>
              </a:spcBef>
              <a:buNone/>
            </a:pPr>
            <a:r>
              <a:rPr lang="en-US" sz="3200" b="1"/>
              <a:t>MOOD STABILIZER</a:t>
            </a:r>
          </a:p>
          <a:p>
            <a:pPr marL="457200" marR="0" lvl="0" indent="-431800" algn="l" rtl="0">
              <a:spcBef>
                <a:spcPts val="0"/>
              </a:spcBef>
              <a:buSzPct val="100000"/>
              <a:buChar char="●"/>
            </a:pPr>
            <a:r>
              <a:rPr lang="en-US" sz="3200" b="1"/>
              <a:t> BIPOLAR DISORDER</a:t>
            </a:r>
          </a:p>
        </p:txBody>
      </p:sp>
      <p:sp>
        <p:nvSpPr>
          <p:cNvPr id="736" name="Shape 736"/>
          <p:cNvSpPr txBox="1"/>
          <p:nvPr/>
        </p:nvSpPr>
        <p:spPr>
          <a:xfrm>
            <a:off x="5334000" y="6293696"/>
            <a:ext cx="3390900" cy="5847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/>
          </a:p>
        </p:txBody>
      </p:sp>
      <p:pic>
        <p:nvPicPr>
          <p:cNvPr id="737" name="Shape 7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5333" y="806050"/>
            <a:ext cx="2405100" cy="2628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8" name="Shape 73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19325" y="1734739"/>
            <a:ext cx="2266800" cy="1700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9" name="Shape 73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601917" y="4194398"/>
            <a:ext cx="4348200" cy="2201100"/>
          </a:xfrm>
          <a:prstGeom prst="rect">
            <a:avLst/>
          </a:prstGeom>
          <a:noFill/>
          <a:ln>
            <a:noFill/>
          </a:ln>
        </p:spPr>
      </p:pic>
      <p:sp>
        <p:nvSpPr>
          <p:cNvPr id="740" name="Shape 740"/>
          <p:cNvSpPr/>
          <p:nvPr/>
        </p:nvSpPr>
        <p:spPr>
          <a:xfrm>
            <a:off x="5543550" y="4495800"/>
            <a:ext cx="2000400" cy="799200"/>
          </a:xfrm>
          <a:prstGeom prst="ellipse">
            <a:avLst/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1" name="Shape 741"/>
          <p:cNvSpPr/>
          <p:nvPr/>
        </p:nvSpPr>
        <p:spPr>
          <a:xfrm>
            <a:off x="3050400" y="4895350"/>
            <a:ext cx="1632600" cy="7992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>
              <a:solidFill>
                <a:srgbClr val="FF0000"/>
              </a:solidFill>
              <a:highlight>
                <a:srgbClr val="3D20FF"/>
              </a:highlight>
            </a:endParaRPr>
          </a:p>
        </p:txBody>
      </p:sp>
      <p:sp>
        <p:nvSpPr>
          <p:cNvPr id="742" name="Shape 742"/>
          <p:cNvSpPr/>
          <p:nvPr/>
        </p:nvSpPr>
        <p:spPr>
          <a:xfrm>
            <a:off x="4486125" y="1977950"/>
            <a:ext cx="1107300" cy="79920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37692589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7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7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000"/>
                                        <p:tgtEl>
                                          <p:spTgt spid="7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1000"/>
                                        <p:tgtEl>
                                          <p:spTgt spid="7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Shape 747"/>
          <p:cNvSpPr txBox="1">
            <a:spLocks noGrp="1"/>
          </p:cNvSpPr>
          <p:nvPr>
            <p:ph type="title"/>
          </p:nvPr>
        </p:nvSpPr>
        <p:spPr>
          <a:xfrm>
            <a:off x="447675" y="14785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rgbClr val="7030A0"/>
              </a:buClr>
              <a:buSzPct val="25000"/>
              <a:buFont typeface="Calibri"/>
              <a:buNone/>
            </a:pPr>
            <a:r>
              <a:rPr lang="en-US" sz="4400" b="1" i="0" u="none" strike="noStrike" cap="none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Insight Therapy (“talk therapy”)</a:t>
            </a:r>
          </a:p>
        </p:txBody>
      </p:sp>
      <p:pic>
        <p:nvPicPr>
          <p:cNvPr id="748" name="Shape 74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85350" y="1157775"/>
            <a:ext cx="5467500" cy="3592800"/>
          </a:xfrm>
          <a:prstGeom prst="rect">
            <a:avLst/>
          </a:prstGeom>
          <a:noFill/>
          <a:ln>
            <a:noFill/>
          </a:ln>
        </p:spPr>
      </p:pic>
      <p:sp>
        <p:nvSpPr>
          <p:cNvPr id="749" name="Shape 749"/>
          <p:cNvSpPr txBox="1">
            <a:spLocks noGrp="1"/>
          </p:cNvSpPr>
          <p:nvPr>
            <p:ph type="body" idx="1"/>
          </p:nvPr>
        </p:nvSpPr>
        <p:spPr>
          <a:xfrm>
            <a:off x="162125" y="4263950"/>
            <a:ext cx="4442400" cy="25839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ct val="25000"/>
              <a:buFont typeface="Arial"/>
              <a:buNone/>
            </a:pPr>
            <a:r>
              <a:rPr lang="en-US" sz="2960" b="1" i="0" u="none" strike="noStrike" cap="none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Psychoanalysis</a:t>
            </a:r>
          </a:p>
          <a:p>
            <a:pPr marL="342900" marR="0" lvl="0" indent="-342900" algn="l" rtl="0">
              <a:lnSpc>
                <a:spcPct val="90000"/>
              </a:lnSpc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ct val="98666"/>
              <a:buFont typeface="Arial"/>
              <a:buChar char="•"/>
            </a:pPr>
            <a:r>
              <a:rPr lang="en-US" sz="2960"/>
              <a:t>Freud</a:t>
            </a:r>
          </a:p>
          <a:p>
            <a:pPr marL="342900" marR="0" lvl="0" indent="-342900" algn="l" rtl="0">
              <a:lnSpc>
                <a:spcPct val="90000"/>
              </a:lnSpc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ct val="98666"/>
              <a:buFont typeface="Arial"/>
              <a:buChar char="•"/>
            </a:pPr>
            <a:r>
              <a:rPr lang="en-US" sz="29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Dream analysis</a:t>
            </a:r>
          </a:p>
          <a:p>
            <a:pPr marL="342900" marR="0" lvl="0" indent="-342900" algn="l" rtl="0">
              <a:lnSpc>
                <a:spcPct val="90000"/>
              </a:lnSpc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ct val="98666"/>
              <a:buFont typeface="Arial"/>
              <a:buChar char="•"/>
            </a:pPr>
            <a:r>
              <a:rPr lang="en-US" sz="29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Free association</a:t>
            </a:r>
          </a:p>
          <a:p>
            <a:pPr marL="342900" marR="0" lvl="0" indent="-342900" algn="l" rtl="0">
              <a:lnSpc>
                <a:spcPct val="90000"/>
              </a:lnSpc>
              <a:spcBef>
                <a:spcPts val="592"/>
              </a:spcBef>
              <a:buClr>
                <a:schemeClr val="dk1"/>
              </a:buClr>
              <a:buSzPct val="98666"/>
              <a:buFont typeface="Arial"/>
              <a:buChar char="•"/>
            </a:pPr>
            <a:r>
              <a:rPr lang="en-US" sz="29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interpretation</a:t>
            </a:r>
          </a:p>
        </p:txBody>
      </p:sp>
      <p:sp>
        <p:nvSpPr>
          <p:cNvPr id="750" name="Shape 750"/>
          <p:cNvSpPr txBox="1"/>
          <p:nvPr/>
        </p:nvSpPr>
        <p:spPr>
          <a:xfrm>
            <a:off x="4791075" y="4790364"/>
            <a:ext cx="3886200" cy="101566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3000" b="1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Client-centered/person centered</a:t>
            </a:r>
            <a:r>
              <a:rPr lang="en-US" sz="3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3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(Carl Rogers)</a:t>
            </a:r>
          </a:p>
        </p:txBody>
      </p:sp>
      <p:sp>
        <p:nvSpPr>
          <p:cNvPr id="751" name="Shape 751"/>
          <p:cNvSpPr/>
          <p:nvPr/>
        </p:nvSpPr>
        <p:spPr>
          <a:xfrm>
            <a:off x="162125" y="4385075"/>
            <a:ext cx="2707500" cy="4053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52" name="Shape 752"/>
          <p:cNvSpPr/>
          <p:nvPr/>
        </p:nvSpPr>
        <p:spPr>
          <a:xfrm>
            <a:off x="4863825" y="4863825"/>
            <a:ext cx="3813300" cy="8430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71898003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Shape 747"/>
          <p:cNvSpPr txBox="1">
            <a:spLocks noGrp="1"/>
          </p:cNvSpPr>
          <p:nvPr>
            <p:ph type="title"/>
          </p:nvPr>
        </p:nvSpPr>
        <p:spPr>
          <a:xfrm>
            <a:off x="447675" y="14785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rgbClr val="7030A0"/>
              </a:buClr>
              <a:buSzPct val="25000"/>
              <a:buFont typeface="Calibri"/>
              <a:buNone/>
            </a:pPr>
            <a:r>
              <a:rPr lang="en-US" sz="4400" b="1" i="0" u="none" strike="noStrike" cap="none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Insight Therapy (“talk therapy”)</a:t>
            </a:r>
          </a:p>
        </p:txBody>
      </p:sp>
      <p:pic>
        <p:nvPicPr>
          <p:cNvPr id="748" name="Shape 74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85350" y="1157775"/>
            <a:ext cx="5467500" cy="3592800"/>
          </a:xfrm>
          <a:prstGeom prst="rect">
            <a:avLst/>
          </a:prstGeom>
          <a:noFill/>
          <a:ln>
            <a:noFill/>
          </a:ln>
        </p:spPr>
      </p:pic>
      <p:sp>
        <p:nvSpPr>
          <p:cNvPr id="749" name="Shape 749"/>
          <p:cNvSpPr txBox="1">
            <a:spLocks noGrp="1"/>
          </p:cNvSpPr>
          <p:nvPr>
            <p:ph type="body" idx="1"/>
          </p:nvPr>
        </p:nvSpPr>
        <p:spPr>
          <a:xfrm>
            <a:off x="162125" y="4263950"/>
            <a:ext cx="4442400" cy="25839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ct val="25000"/>
              <a:buFont typeface="Arial"/>
              <a:buNone/>
            </a:pPr>
            <a:r>
              <a:rPr lang="en-US" sz="2960" b="1" i="0" u="none" strike="noStrike" cap="none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Psychoanalysis</a:t>
            </a:r>
          </a:p>
          <a:p>
            <a:pPr marL="342900" marR="0" lvl="0" indent="-342900" algn="l" rtl="0">
              <a:lnSpc>
                <a:spcPct val="90000"/>
              </a:lnSpc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ct val="98666"/>
              <a:buFont typeface="Arial"/>
              <a:buChar char="•"/>
            </a:pPr>
            <a:r>
              <a:rPr lang="en-US" sz="2960"/>
              <a:t>Freud</a:t>
            </a:r>
          </a:p>
          <a:p>
            <a:pPr marL="342900" marR="0" lvl="0" indent="-342900" algn="l" rtl="0">
              <a:lnSpc>
                <a:spcPct val="90000"/>
              </a:lnSpc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ct val="98666"/>
              <a:buFont typeface="Arial"/>
              <a:buChar char="•"/>
            </a:pPr>
            <a:r>
              <a:rPr lang="en-US" sz="29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Dream analysis</a:t>
            </a:r>
          </a:p>
          <a:p>
            <a:pPr marL="342900" marR="0" lvl="0" indent="-342900" algn="l" rtl="0">
              <a:lnSpc>
                <a:spcPct val="90000"/>
              </a:lnSpc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ct val="98666"/>
              <a:buFont typeface="Arial"/>
              <a:buChar char="•"/>
            </a:pPr>
            <a:r>
              <a:rPr lang="en-US" sz="29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Free association</a:t>
            </a:r>
          </a:p>
          <a:p>
            <a:pPr marL="342900" marR="0" lvl="0" indent="-342900" algn="l" rtl="0">
              <a:lnSpc>
                <a:spcPct val="90000"/>
              </a:lnSpc>
              <a:spcBef>
                <a:spcPts val="592"/>
              </a:spcBef>
              <a:buClr>
                <a:schemeClr val="dk1"/>
              </a:buClr>
              <a:buSzPct val="98666"/>
              <a:buFont typeface="Arial"/>
              <a:buChar char="•"/>
            </a:pPr>
            <a:r>
              <a:rPr lang="en-US" sz="29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interpretation</a:t>
            </a:r>
          </a:p>
        </p:txBody>
      </p:sp>
      <p:sp>
        <p:nvSpPr>
          <p:cNvPr id="750" name="Shape 750"/>
          <p:cNvSpPr txBox="1"/>
          <p:nvPr/>
        </p:nvSpPr>
        <p:spPr>
          <a:xfrm>
            <a:off x="4791075" y="4790364"/>
            <a:ext cx="3886200" cy="101566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3000" b="1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Client-centered/person centered</a:t>
            </a:r>
            <a:r>
              <a:rPr lang="en-US" sz="3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3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(Carl Rogers)</a:t>
            </a:r>
          </a:p>
        </p:txBody>
      </p:sp>
    </p:spTree>
    <p:extLst>
      <p:ext uri="{BB962C8B-B14F-4D97-AF65-F5344CB8AC3E}">
        <p14:creationId xmlns:p14="http://schemas.microsoft.com/office/powerpoint/2010/main" val="1871898003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sz="4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4" name="Shape 17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sz="3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5" name="Shape 17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457200" y="-457200"/>
            <a:ext cx="10058399" cy="7772400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Shape 176"/>
          <p:cNvSpPr txBox="1"/>
          <p:nvPr/>
        </p:nvSpPr>
        <p:spPr>
          <a:xfrm>
            <a:off x="1371600" y="5785396"/>
            <a:ext cx="2133599" cy="46166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24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medulla</a:t>
            </a:r>
          </a:p>
        </p:txBody>
      </p:sp>
      <p:sp>
        <p:nvSpPr>
          <p:cNvPr id="177" name="Shape 177"/>
          <p:cNvSpPr/>
          <p:nvPr/>
        </p:nvSpPr>
        <p:spPr>
          <a:xfrm>
            <a:off x="259400" y="762000"/>
            <a:ext cx="1183500" cy="291900"/>
          </a:xfrm>
          <a:prstGeom prst="rect">
            <a:avLst/>
          </a:prstGeom>
          <a:solidFill>
            <a:srgbClr val="4A86E8"/>
          </a:solidFill>
          <a:ln w="9525" cap="flat" cmpd="sng">
            <a:solidFill>
              <a:srgbClr val="4A86E8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78" name="Shape 178"/>
          <p:cNvSpPr/>
          <p:nvPr/>
        </p:nvSpPr>
        <p:spPr>
          <a:xfrm>
            <a:off x="188100" y="1417650"/>
            <a:ext cx="1335900" cy="291900"/>
          </a:xfrm>
          <a:prstGeom prst="rect">
            <a:avLst/>
          </a:prstGeom>
          <a:solidFill>
            <a:srgbClr val="4A86E8"/>
          </a:solidFill>
          <a:ln w="9525" cap="flat" cmpd="sng">
            <a:solidFill>
              <a:srgbClr val="4A86E8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79" name="Shape 179"/>
          <p:cNvSpPr/>
          <p:nvPr/>
        </p:nvSpPr>
        <p:spPr>
          <a:xfrm>
            <a:off x="264300" y="2169275"/>
            <a:ext cx="773400" cy="291900"/>
          </a:xfrm>
          <a:prstGeom prst="rect">
            <a:avLst/>
          </a:prstGeom>
          <a:solidFill>
            <a:srgbClr val="4A86E8"/>
          </a:solidFill>
          <a:ln w="9525" cap="flat" cmpd="sng">
            <a:solidFill>
              <a:srgbClr val="4A86E8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80" name="Shape 180"/>
          <p:cNvSpPr/>
          <p:nvPr/>
        </p:nvSpPr>
        <p:spPr>
          <a:xfrm>
            <a:off x="259400" y="3601525"/>
            <a:ext cx="1183500" cy="291900"/>
          </a:xfrm>
          <a:prstGeom prst="rect">
            <a:avLst/>
          </a:prstGeom>
          <a:solidFill>
            <a:srgbClr val="4A86E8"/>
          </a:solidFill>
          <a:ln w="9525" cap="flat" cmpd="sng">
            <a:solidFill>
              <a:srgbClr val="4A86E8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81" name="Shape 181"/>
          <p:cNvSpPr/>
          <p:nvPr/>
        </p:nvSpPr>
        <p:spPr>
          <a:xfrm>
            <a:off x="259400" y="4208850"/>
            <a:ext cx="907800" cy="291900"/>
          </a:xfrm>
          <a:prstGeom prst="rect">
            <a:avLst/>
          </a:prstGeom>
          <a:solidFill>
            <a:srgbClr val="4A86E8"/>
          </a:solidFill>
          <a:ln w="9525" cap="flat" cmpd="sng">
            <a:solidFill>
              <a:srgbClr val="4A86E8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82" name="Shape 182"/>
          <p:cNvSpPr/>
          <p:nvPr/>
        </p:nvSpPr>
        <p:spPr>
          <a:xfrm>
            <a:off x="340500" y="5285350"/>
            <a:ext cx="1183500" cy="291900"/>
          </a:xfrm>
          <a:prstGeom prst="rect">
            <a:avLst/>
          </a:prstGeom>
          <a:solidFill>
            <a:srgbClr val="4A86E8"/>
          </a:solidFill>
          <a:ln w="9525" cap="flat" cmpd="sng">
            <a:solidFill>
              <a:srgbClr val="4A86E8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83" name="Shape 183"/>
          <p:cNvSpPr/>
          <p:nvPr/>
        </p:nvSpPr>
        <p:spPr>
          <a:xfrm>
            <a:off x="6880700" y="898175"/>
            <a:ext cx="1183500" cy="291900"/>
          </a:xfrm>
          <a:prstGeom prst="rect">
            <a:avLst/>
          </a:prstGeom>
          <a:solidFill>
            <a:srgbClr val="4A86E8"/>
          </a:solidFill>
          <a:ln w="9525" cap="flat" cmpd="sng">
            <a:solidFill>
              <a:srgbClr val="4A86E8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84" name="Shape 184"/>
          <p:cNvSpPr/>
          <p:nvPr/>
        </p:nvSpPr>
        <p:spPr>
          <a:xfrm>
            <a:off x="7033100" y="2461175"/>
            <a:ext cx="1105800" cy="291900"/>
          </a:xfrm>
          <a:prstGeom prst="rect">
            <a:avLst/>
          </a:prstGeom>
          <a:solidFill>
            <a:srgbClr val="4A86E8"/>
          </a:solidFill>
          <a:ln w="9525" cap="flat" cmpd="sng">
            <a:solidFill>
              <a:srgbClr val="4A86E8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85" name="Shape 185"/>
          <p:cNvSpPr/>
          <p:nvPr/>
        </p:nvSpPr>
        <p:spPr>
          <a:xfrm>
            <a:off x="7169275" y="3283050"/>
            <a:ext cx="1183500" cy="291900"/>
          </a:xfrm>
          <a:prstGeom prst="rect">
            <a:avLst/>
          </a:prstGeom>
          <a:solidFill>
            <a:srgbClr val="4A86E8"/>
          </a:solidFill>
          <a:ln w="9525" cap="flat" cmpd="sng">
            <a:solidFill>
              <a:srgbClr val="4A86E8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86" name="Shape 186"/>
          <p:cNvSpPr/>
          <p:nvPr/>
        </p:nvSpPr>
        <p:spPr>
          <a:xfrm>
            <a:off x="7169275" y="4104925"/>
            <a:ext cx="1261500" cy="291900"/>
          </a:xfrm>
          <a:prstGeom prst="rect">
            <a:avLst/>
          </a:prstGeom>
          <a:solidFill>
            <a:srgbClr val="4A86E8"/>
          </a:solidFill>
          <a:ln w="9525" cap="flat" cmpd="sng">
            <a:solidFill>
              <a:srgbClr val="4A86E8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67530656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Shape 757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rgbClr val="0070C0"/>
              </a:buClr>
              <a:buSzPct val="25000"/>
              <a:buFont typeface="Calibri"/>
              <a:buNone/>
            </a:pPr>
            <a:r>
              <a:rPr lang="en-US" sz="4400" b="1" i="0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Pavlov’s</a:t>
            </a:r>
            <a:r>
              <a:rPr lang="en-US" sz="4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Classical Conditioning</a:t>
            </a:r>
          </a:p>
        </p:txBody>
      </p:sp>
      <p:pic>
        <p:nvPicPr>
          <p:cNvPr id="758" name="Shape 758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685800" y="990600"/>
            <a:ext cx="7924799" cy="5723467"/>
          </a:xfrm>
          <a:prstGeom prst="rect">
            <a:avLst/>
          </a:prstGeom>
          <a:noFill/>
          <a:ln>
            <a:noFill/>
          </a:ln>
        </p:spPr>
      </p:pic>
      <p:sp>
        <p:nvSpPr>
          <p:cNvPr id="759" name="Shape 759"/>
          <p:cNvSpPr/>
          <p:nvPr/>
        </p:nvSpPr>
        <p:spPr>
          <a:xfrm>
            <a:off x="7198475" y="6031150"/>
            <a:ext cx="1296900" cy="4863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60" name="Shape 760"/>
          <p:cNvSpPr/>
          <p:nvPr/>
        </p:nvSpPr>
        <p:spPr>
          <a:xfrm>
            <a:off x="995475" y="3609187"/>
            <a:ext cx="1296900" cy="4863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61" name="Shape 761"/>
          <p:cNvSpPr/>
          <p:nvPr/>
        </p:nvSpPr>
        <p:spPr>
          <a:xfrm>
            <a:off x="3304150" y="3722700"/>
            <a:ext cx="1296900" cy="4863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62" name="Shape 762"/>
          <p:cNvSpPr/>
          <p:nvPr/>
        </p:nvSpPr>
        <p:spPr>
          <a:xfrm>
            <a:off x="4948150" y="3521400"/>
            <a:ext cx="1601700" cy="4863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63" name="Shape 763"/>
          <p:cNvSpPr/>
          <p:nvPr/>
        </p:nvSpPr>
        <p:spPr>
          <a:xfrm>
            <a:off x="4948150" y="6031150"/>
            <a:ext cx="1296900" cy="4863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30350631"/>
      </p:ext>
    </p:extLst>
  </p:cSld>
  <p:clrMapOvr>
    <a:masterClrMapping/>
  </p:clrMapOvr>
  <p:transition xmlns:p14="http://schemas.microsoft.com/office/powerpoint/2010/main" spd="slow">
    <p:cut/>
  </p:transition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Shape 757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rgbClr val="0070C0"/>
              </a:buClr>
              <a:buSzPct val="25000"/>
              <a:buFont typeface="Calibri"/>
              <a:buNone/>
            </a:pPr>
            <a:r>
              <a:rPr lang="en-US" sz="4400" b="1" i="0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Pavlov’s</a:t>
            </a:r>
            <a:r>
              <a:rPr lang="en-US" sz="4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Classical Conditioning</a:t>
            </a:r>
          </a:p>
        </p:txBody>
      </p:sp>
      <p:pic>
        <p:nvPicPr>
          <p:cNvPr id="758" name="Shape 758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685800" y="990600"/>
            <a:ext cx="7924799" cy="57234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30350631"/>
      </p:ext>
    </p:extLst>
  </p:cSld>
  <p:clrMapOvr>
    <a:masterClrMapping/>
  </p:clrMapOvr>
  <p:transition xmlns:p14="http://schemas.microsoft.com/office/powerpoint/2010/main" spd="slow">
    <p:cut/>
  </p:transition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" name="Shape 76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3629"/>
            <a:ext cx="5181600" cy="7330291"/>
          </a:xfrm>
          <a:prstGeom prst="rect">
            <a:avLst/>
          </a:prstGeom>
          <a:noFill/>
          <a:ln>
            <a:noFill/>
          </a:ln>
        </p:spPr>
      </p:pic>
      <p:sp>
        <p:nvSpPr>
          <p:cNvPr id="769" name="Shape 769"/>
          <p:cNvSpPr txBox="1">
            <a:spLocks noGrp="1"/>
          </p:cNvSpPr>
          <p:nvPr>
            <p:ph type="title"/>
          </p:nvPr>
        </p:nvSpPr>
        <p:spPr>
          <a:xfrm>
            <a:off x="4800600" y="1524000"/>
            <a:ext cx="4038599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rgbClr val="0070C0"/>
              </a:buClr>
              <a:buSzPct val="25000"/>
              <a:buFont typeface="Calibri"/>
              <a:buNone/>
            </a:pPr>
            <a:r>
              <a:rPr lang="en-US" sz="3959" b="1" i="0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Watson’s</a:t>
            </a:r>
            <a:r>
              <a:rPr lang="en-US" sz="3959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Little Albert Experiment</a:t>
            </a:r>
            <a:br>
              <a:rPr lang="en-US" sz="3959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959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(Classical Conditioning)</a:t>
            </a:r>
          </a:p>
        </p:txBody>
      </p:sp>
      <p:sp>
        <p:nvSpPr>
          <p:cNvPr id="770" name="Shape 770"/>
          <p:cNvSpPr/>
          <p:nvPr/>
        </p:nvSpPr>
        <p:spPr>
          <a:xfrm>
            <a:off x="5123225" y="988975"/>
            <a:ext cx="1718400" cy="5511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88037279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" name="Shape 76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3629"/>
            <a:ext cx="5181600" cy="7330291"/>
          </a:xfrm>
          <a:prstGeom prst="rect">
            <a:avLst/>
          </a:prstGeom>
          <a:noFill/>
          <a:ln>
            <a:noFill/>
          </a:ln>
        </p:spPr>
      </p:pic>
      <p:sp>
        <p:nvSpPr>
          <p:cNvPr id="769" name="Shape 769"/>
          <p:cNvSpPr txBox="1">
            <a:spLocks noGrp="1"/>
          </p:cNvSpPr>
          <p:nvPr>
            <p:ph type="title"/>
          </p:nvPr>
        </p:nvSpPr>
        <p:spPr>
          <a:xfrm>
            <a:off x="4800600" y="1524000"/>
            <a:ext cx="4038599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rgbClr val="0070C0"/>
              </a:buClr>
              <a:buSzPct val="25000"/>
              <a:buFont typeface="Calibri"/>
              <a:buNone/>
            </a:pPr>
            <a:r>
              <a:rPr lang="en-US" sz="3959" b="1" i="0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Watson’s</a:t>
            </a:r>
            <a:r>
              <a:rPr lang="en-US" sz="3959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Little Albert Experiment</a:t>
            </a:r>
            <a:br>
              <a:rPr lang="en-US" sz="3959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959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(Classical Conditioning)</a:t>
            </a:r>
          </a:p>
        </p:txBody>
      </p:sp>
    </p:spTree>
    <p:extLst>
      <p:ext uri="{BB962C8B-B14F-4D97-AF65-F5344CB8AC3E}">
        <p14:creationId xmlns:p14="http://schemas.microsoft.com/office/powerpoint/2010/main" val="3088037279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6" name="Shape 7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24718887"/>
      </p:ext>
    </p:extLst>
  </p:cSld>
  <p:clrMapOvr>
    <a:masterClrMapping/>
  </p:clrMapOvr>
  <p:transition xmlns:p14="http://schemas.microsoft.com/office/powerpoint/2010/main" spd="slow">
    <p:cut/>
  </p:transition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1" name="Shape 78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8670" y="457200"/>
            <a:ext cx="8839199" cy="6629400"/>
          </a:xfrm>
          <a:prstGeom prst="rect">
            <a:avLst/>
          </a:prstGeom>
          <a:noFill/>
          <a:ln>
            <a:noFill/>
          </a:ln>
        </p:spPr>
      </p:pic>
      <p:sp>
        <p:nvSpPr>
          <p:cNvPr id="782" name="Shape 782"/>
          <p:cNvSpPr txBox="1">
            <a:spLocks noGrp="1"/>
          </p:cNvSpPr>
          <p:nvPr>
            <p:ph type="title"/>
          </p:nvPr>
        </p:nvSpPr>
        <p:spPr>
          <a:xfrm>
            <a:off x="914400" y="-1143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rgbClr val="0070C0"/>
              </a:buClr>
              <a:buSzPct val="25000"/>
              <a:buFont typeface="Calibri"/>
              <a:buNone/>
            </a:pPr>
            <a:r>
              <a:rPr lang="en-US" sz="4400" b="1" i="0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Skinner’s</a:t>
            </a:r>
            <a:r>
              <a:rPr lang="en-US" sz="4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Operant Conditioning</a:t>
            </a:r>
          </a:p>
        </p:txBody>
      </p:sp>
      <p:sp>
        <p:nvSpPr>
          <p:cNvPr id="783" name="Shape 783"/>
          <p:cNvSpPr/>
          <p:nvPr/>
        </p:nvSpPr>
        <p:spPr>
          <a:xfrm>
            <a:off x="226975" y="1815825"/>
            <a:ext cx="1832100" cy="2919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84" name="Shape 784"/>
          <p:cNvSpPr/>
          <p:nvPr/>
        </p:nvSpPr>
        <p:spPr>
          <a:xfrm>
            <a:off x="298300" y="4319075"/>
            <a:ext cx="1832100" cy="2919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85" name="Shape 785"/>
          <p:cNvSpPr/>
          <p:nvPr/>
        </p:nvSpPr>
        <p:spPr>
          <a:xfrm>
            <a:off x="4649825" y="1815825"/>
            <a:ext cx="1832100" cy="2919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86" name="Shape 786"/>
          <p:cNvSpPr/>
          <p:nvPr/>
        </p:nvSpPr>
        <p:spPr>
          <a:xfrm>
            <a:off x="4649825" y="4319075"/>
            <a:ext cx="1832100" cy="2919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207078"/>
      </p:ext>
    </p:extLst>
  </p:cSld>
  <p:clrMapOvr>
    <a:masterClrMapping/>
  </p:clrMapOvr>
  <p:transition xmlns:p14="http://schemas.microsoft.com/office/powerpoint/2010/main" spd="slow">
    <p:cut/>
  </p:transition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1" name="Shape 78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8670" y="457200"/>
            <a:ext cx="8839199" cy="6629400"/>
          </a:xfrm>
          <a:prstGeom prst="rect">
            <a:avLst/>
          </a:prstGeom>
          <a:noFill/>
          <a:ln>
            <a:noFill/>
          </a:ln>
        </p:spPr>
      </p:pic>
      <p:sp>
        <p:nvSpPr>
          <p:cNvPr id="782" name="Shape 782"/>
          <p:cNvSpPr txBox="1">
            <a:spLocks noGrp="1"/>
          </p:cNvSpPr>
          <p:nvPr>
            <p:ph type="title"/>
          </p:nvPr>
        </p:nvSpPr>
        <p:spPr>
          <a:xfrm>
            <a:off x="914400" y="-1143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rgbClr val="0070C0"/>
              </a:buClr>
              <a:buSzPct val="25000"/>
              <a:buFont typeface="Calibri"/>
              <a:buNone/>
            </a:pPr>
            <a:r>
              <a:rPr lang="en-US" sz="4400" b="1" i="0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Skinner’s</a:t>
            </a:r>
            <a:r>
              <a:rPr lang="en-US" sz="4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Operant Conditioning</a:t>
            </a:r>
          </a:p>
        </p:txBody>
      </p:sp>
    </p:spTree>
    <p:extLst>
      <p:ext uri="{BB962C8B-B14F-4D97-AF65-F5344CB8AC3E}">
        <p14:creationId xmlns:p14="http://schemas.microsoft.com/office/powerpoint/2010/main" val="35207078"/>
      </p:ext>
    </p:extLst>
  </p:cSld>
  <p:clrMapOvr>
    <a:masterClrMapping/>
  </p:clrMapOvr>
  <p:transition xmlns:p14="http://schemas.microsoft.com/office/powerpoint/2010/main" spd="slow">
    <p:cut/>
  </p:transition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" name="Shape 791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rgbClr val="0070C0"/>
              </a:buClr>
              <a:buSzPct val="25000"/>
              <a:buFont typeface="Calibri"/>
              <a:buNone/>
            </a:pPr>
            <a:r>
              <a:rPr lang="en-US" sz="3959" b="1" i="0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Bandura’s</a:t>
            </a:r>
            <a:r>
              <a:rPr lang="en-US" sz="3959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Observational Learning/Social Learning Theory</a:t>
            </a:r>
          </a:p>
        </p:txBody>
      </p:sp>
      <p:pic>
        <p:nvPicPr>
          <p:cNvPr id="792" name="Shape 79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7200" y="1447800"/>
            <a:ext cx="3800474" cy="3886070"/>
          </a:xfrm>
          <a:prstGeom prst="rect">
            <a:avLst/>
          </a:prstGeom>
          <a:noFill/>
          <a:ln>
            <a:noFill/>
          </a:ln>
        </p:spPr>
      </p:pic>
      <p:pic>
        <p:nvPicPr>
          <p:cNvPr id="793" name="Shape 79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631902">
            <a:off x="5046337" y="1447800"/>
            <a:ext cx="1883614" cy="49860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50268238"/>
      </p:ext>
    </p:extLst>
  </p:cSld>
  <p:clrMapOvr>
    <a:masterClrMapping/>
  </p:clrMapOvr>
  <p:transition xmlns:p14="http://schemas.microsoft.com/office/powerpoint/2010/main" spd="slow">
    <p:cut/>
  </p:transition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" name="Shape 798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sz="4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9" name="Shape 799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sz="3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00" name="Shape 80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01" name="Shape 801"/>
          <p:cNvSpPr/>
          <p:nvPr/>
        </p:nvSpPr>
        <p:spPr>
          <a:xfrm>
            <a:off x="389100" y="275625"/>
            <a:ext cx="4928700" cy="10377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40529661"/>
      </p:ext>
    </p:extLst>
  </p:cSld>
  <p:clrMapOvr>
    <a:masterClrMapping/>
  </p:clrMapOvr>
  <p:transition xmlns:p14="http://schemas.microsoft.com/office/powerpoint/2010/main" spd="slow">
    <p:cut/>
  </p:transition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" name="Shape 798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sz="4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9" name="Shape 799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sz="3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00" name="Shape 80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40529661"/>
      </p:ext>
    </p:extLst>
  </p:cSld>
  <p:clrMapOvr>
    <a:masterClrMapping/>
  </p:clrMapOvr>
  <p:transition xmlns:p14="http://schemas.microsoft.com/office/powerpoint/2010/main" spd="slow">
    <p:cut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" y="-457200"/>
            <a:ext cx="10058400" cy="777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371600" y="5785396"/>
            <a:ext cx="213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*</a:t>
            </a:r>
            <a:r>
              <a:rPr lang="en-US" sz="2400" b="1" dirty="0" smtClean="0">
                <a:solidFill>
                  <a:srgbClr val="FF0000"/>
                </a:solidFill>
              </a:rPr>
              <a:t>medulla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09317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Shape 806"/>
          <p:cNvSpPr txBox="1">
            <a:spLocks noGrp="1"/>
          </p:cNvSpPr>
          <p:nvPr>
            <p:ph type="title"/>
          </p:nvPr>
        </p:nvSpPr>
        <p:spPr>
          <a:xfrm>
            <a:off x="381000" y="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sz="4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Social Loafing</a:t>
            </a:r>
          </a:p>
        </p:txBody>
      </p:sp>
      <p:pic>
        <p:nvPicPr>
          <p:cNvPr id="807" name="Shape 80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3397" y="990600"/>
            <a:ext cx="5384652" cy="3517211"/>
          </a:xfrm>
          <a:prstGeom prst="rect">
            <a:avLst/>
          </a:prstGeom>
          <a:noFill/>
          <a:ln>
            <a:noFill/>
          </a:ln>
        </p:spPr>
      </p:pic>
      <p:pic>
        <p:nvPicPr>
          <p:cNvPr id="808" name="Shape 80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876800" y="3291839"/>
            <a:ext cx="4495800" cy="3596639"/>
          </a:xfrm>
          <a:prstGeom prst="rect">
            <a:avLst/>
          </a:prstGeom>
          <a:noFill/>
          <a:ln>
            <a:noFill/>
          </a:ln>
        </p:spPr>
      </p:pic>
      <p:sp>
        <p:nvSpPr>
          <p:cNvPr id="809" name="Shape 809"/>
          <p:cNvSpPr/>
          <p:nvPr/>
        </p:nvSpPr>
        <p:spPr>
          <a:xfrm>
            <a:off x="2610250" y="162125"/>
            <a:ext cx="3972000" cy="8286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62548880"/>
      </p:ext>
    </p:extLst>
  </p:cSld>
  <p:clrMapOvr>
    <a:masterClrMapping/>
  </p:clrMapOvr>
  <p:transition xmlns:p14="http://schemas.microsoft.com/office/powerpoint/2010/main" spd="slow">
    <p:cut/>
  </p:transition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Shape 806"/>
          <p:cNvSpPr txBox="1">
            <a:spLocks noGrp="1"/>
          </p:cNvSpPr>
          <p:nvPr>
            <p:ph type="title"/>
          </p:nvPr>
        </p:nvSpPr>
        <p:spPr>
          <a:xfrm>
            <a:off x="381000" y="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sz="4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Social Loafing</a:t>
            </a:r>
          </a:p>
        </p:txBody>
      </p:sp>
      <p:pic>
        <p:nvPicPr>
          <p:cNvPr id="807" name="Shape 80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3397" y="990600"/>
            <a:ext cx="5384652" cy="3517211"/>
          </a:xfrm>
          <a:prstGeom prst="rect">
            <a:avLst/>
          </a:prstGeom>
          <a:noFill/>
          <a:ln>
            <a:noFill/>
          </a:ln>
        </p:spPr>
      </p:pic>
      <p:pic>
        <p:nvPicPr>
          <p:cNvPr id="808" name="Shape 80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876800" y="3291839"/>
            <a:ext cx="4495800" cy="359663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62548880"/>
      </p:ext>
    </p:extLst>
  </p:cSld>
  <p:clrMapOvr>
    <a:masterClrMapping/>
  </p:clrMapOvr>
  <p:transition xmlns:p14="http://schemas.microsoft.com/office/powerpoint/2010/main" spd="slow">
    <p:cut/>
  </p:transition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Shape 814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rgbClr val="7030A0"/>
              </a:buClr>
              <a:buSzPct val="25000"/>
              <a:buFont typeface="Calibri"/>
              <a:buNone/>
            </a:pPr>
            <a:r>
              <a:rPr lang="en-US" sz="4800" b="1" i="0" u="none" strike="noStrike" cap="none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Group Polarization</a:t>
            </a:r>
          </a:p>
        </p:txBody>
      </p:sp>
      <p:sp>
        <p:nvSpPr>
          <p:cNvPr id="815" name="Shape 81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sz="3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16" name="Shape 816"/>
          <p:cNvPicPr preferRelativeResize="0"/>
          <p:nvPr/>
        </p:nvPicPr>
        <p:blipFill rotWithShape="1">
          <a:blip r:embed="rId3">
            <a:alphaModFix/>
          </a:blip>
          <a:srcRect t="5347"/>
          <a:stretch/>
        </p:blipFill>
        <p:spPr>
          <a:xfrm>
            <a:off x="647700" y="1507775"/>
            <a:ext cx="7848600" cy="49929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12881393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" name="Shape 821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rgbClr val="7030A0"/>
              </a:buClr>
              <a:buSzPct val="25000"/>
              <a:buFont typeface="Calibri"/>
              <a:buNone/>
            </a:pPr>
            <a:r>
              <a:rPr lang="en-US" sz="4400" b="1" i="0" u="none" strike="noStrike" cap="none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Mere Exposure Effect</a:t>
            </a:r>
          </a:p>
        </p:txBody>
      </p:sp>
      <p:pic>
        <p:nvPicPr>
          <p:cNvPr id="822" name="Shape 8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47800" y="1219200"/>
            <a:ext cx="6378574" cy="4362948"/>
          </a:xfrm>
          <a:prstGeom prst="rect">
            <a:avLst/>
          </a:prstGeom>
          <a:noFill/>
          <a:ln>
            <a:noFill/>
          </a:ln>
        </p:spPr>
      </p:pic>
      <p:sp>
        <p:nvSpPr>
          <p:cNvPr id="823" name="Shape 823"/>
          <p:cNvSpPr/>
          <p:nvPr/>
        </p:nvSpPr>
        <p:spPr>
          <a:xfrm>
            <a:off x="3842425" y="3566800"/>
            <a:ext cx="3177600" cy="2919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90852001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" name="Shape 821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rgbClr val="7030A0"/>
              </a:buClr>
              <a:buSzPct val="25000"/>
              <a:buFont typeface="Calibri"/>
              <a:buNone/>
            </a:pPr>
            <a:r>
              <a:rPr lang="en-US" sz="4400" b="1" i="0" u="none" strike="noStrike" cap="none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Mere Exposure Effect</a:t>
            </a:r>
          </a:p>
        </p:txBody>
      </p:sp>
      <p:pic>
        <p:nvPicPr>
          <p:cNvPr id="822" name="Shape 8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47800" y="1219200"/>
            <a:ext cx="6378574" cy="43629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90852001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8" name="Shape 828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sz="4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29" name="Shape 8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928" y="0"/>
            <a:ext cx="9030107" cy="5638800"/>
          </a:xfrm>
          <a:prstGeom prst="rect">
            <a:avLst/>
          </a:prstGeom>
          <a:noFill/>
          <a:ln>
            <a:noFill/>
          </a:ln>
        </p:spPr>
      </p:pic>
      <p:sp>
        <p:nvSpPr>
          <p:cNvPr id="830" name="Shape 830"/>
          <p:cNvSpPr/>
          <p:nvPr/>
        </p:nvSpPr>
        <p:spPr>
          <a:xfrm>
            <a:off x="4038600" y="3733800"/>
            <a:ext cx="5011436" cy="1295400"/>
          </a:xfrm>
          <a:prstGeom prst="rect">
            <a:avLst/>
          </a:prstGeom>
          <a:noFill/>
          <a:ln w="25400" cap="flat" cmpd="sng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1" name="Shape 831"/>
          <p:cNvSpPr/>
          <p:nvPr/>
        </p:nvSpPr>
        <p:spPr>
          <a:xfrm>
            <a:off x="4069400" y="3712725"/>
            <a:ext cx="4980600" cy="12954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00860255"/>
      </p:ext>
    </p:extLst>
  </p:cSld>
  <p:clrMapOvr>
    <a:masterClrMapping/>
  </p:clrMapOvr>
  <p:transition xmlns:p14="http://schemas.microsoft.com/office/powerpoint/2010/main" spd="slow">
    <p:cut/>
  </p:transition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8" name="Shape 828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sz="4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29" name="Shape 8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928" y="0"/>
            <a:ext cx="9030107" cy="5638800"/>
          </a:xfrm>
          <a:prstGeom prst="rect">
            <a:avLst/>
          </a:prstGeom>
          <a:noFill/>
          <a:ln>
            <a:noFill/>
          </a:ln>
        </p:spPr>
      </p:pic>
      <p:sp>
        <p:nvSpPr>
          <p:cNvPr id="830" name="Shape 830"/>
          <p:cNvSpPr/>
          <p:nvPr/>
        </p:nvSpPr>
        <p:spPr>
          <a:xfrm>
            <a:off x="4038600" y="3733800"/>
            <a:ext cx="5011436" cy="1295400"/>
          </a:xfrm>
          <a:prstGeom prst="rect">
            <a:avLst/>
          </a:prstGeom>
          <a:noFill/>
          <a:ln w="25400" cap="flat" cmpd="sng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00860255"/>
      </p:ext>
    </p:extLst>
  </p:cSld>
  <p:clrMapOvr>
    <a:masterClrMapping/>
  </p:clrMapOvr>
  <p:transition xmlns:p14="http://schemas.microsoft.com/office/powerpoint/2010/main" spd="slow">
    <p:cut/>
  </p:transition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6" name="Shape 836"/>
          <p:cNvSpPr txBox="1">
            <a:spLocks noGrp="1"/>
          </p:cNvSpPr>
          <p:nvPr>
            <p:ph type="title"/>
          </p:nvPr>
        </p:nvSpPr>
        <p:spPr>
          <a:xfrm>
            <a:off x="739725" y="-70851"/>
            <a:ext cx="7685648" cy="838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rgbClr val="7030A0"/>
              </a:buClr>
              <a:buSzPct val="25000"/>
              <a:buFont typeface="Calibri"/>
              <a:buNone/>
            </a:pPr>
            <a:r>
              <a:rPr lang="en-US" sz="4400" b="1" i="0" u="none" strike="noStrike" cap="none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Fundamental Attribution Error</a:t>
            </a:r>
          </a:p>
        </p:txBody>
      </p:sp>
      <p:pic>
        <p:nvPicPr>
          <p:cNvPr id="837" name="Shape 8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5892" y="4572000"/>
            <a:ext cx="7866695" cy="2794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838" name="Shape 83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61576" y="685800"/>
            <a:ext cx="5641945" cy="3767137"/>
          </a:xfrm>
          <a:prstGeom prst="rect">
            <a:avLst/>
          </a:prstGeom>
          <a:noFill/>
          <a:ln>
            <a:noFill/>
          </a:ln>
        </p:spPr>
      </p:pic>
      <p:sp>
        <p:nvSpPr>
          <p:cNvPr id="839" name="Shape 839"/>
          <p:cNvSpPr/>
          <p:nvPr/>
        </p:nvSpPr>
        <p:spPr>
          <a:xfrm>
            <a:off x="2091450" y="1750975"/>
            <a:ext cx="1621200" cy="2757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40" name="Shape 840"/>
          <p:cNvSpPr/>
          <p:nvPr/>
        </p:nvSpPr>
        <p:spPr>
          <a:xfrm>
            <a:off x="4993525" y="1750975"/>
            <a:ext cx="1621200" cy="2757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41" name="Shape 841"/>
          <p:cNvSpPr/>
          <p:nvPr/>
        </p:nvSpPr>
        <p:spPr>
          <a:xfrm>
            <a:off x="4280175" y="3323625"/>
            <a:ext cx="3123300" cy="2757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7200483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6" name="Shape 836"/>
          <p:cNvSpPr txBox="1">
            <a:spLocks noGrp="1"/>
          </p:cNvSpPr>
          <p:nvPr>
            <p:ph type="title"/>
          </p:nvPr>
        </p:nvSpPr>
        <p:spPr>
          <a:xfrm>
            <a:off x="739725" y="-70851"/>
            <a:ext cx="7685648" cy="838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rgbClr val="7030A0"/>
              </a:buClr>
              <a:buSzPct val="25000"/>
              <a:buFont typeface="Calibri"/>
              <a:buNone/>
            </a:pPr>
            <a:r>
              <a:rPr lang="en-US" sz="4400" b="1" i="0" u="none" strike="noStrike" cap="none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Fundamental Attribution Error</a:t>
            </a:r>
          </a:p>
        </p:txBody>
      </p:sp>
      <p:pic>
        <p:nvPicPr>
          <p:cNvPr id="837" name="Shape 8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5892" y="4572000"/>
            <a:ext cx="7866695" cy="2794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838" name="Shape 83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61576" y="685800"/>
            <a:ext cx="5641945" cy="37671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7200483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6" name="Shape 846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rgbClr val="7030A0"/>
              </a:buClr>
              <a:buSzPct val="25000"/>
              <a:buFont typeface="Calibri"/>
              <a:buNone/>
            </a:pPr>
            <a:r>
              <a:rPr lang="en-US" sz="5400" b="1" i="0" u="none" strike="noStrike" cap="none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Low-ball technique</a:t>
            </a:r>
          </a:p>
        </p:txBody>
      </p:sp>
      <p:sp>
        <p:nvSpPr>
          <p:cNvPr id="847" name="Shape 84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Ask your friend for a ride. Then you tell them after they agree that the place is a half hour away.</a:t>
            </a:r>
          </a:p>
        </p:txBody>
      </p:sp>
      <p:pic>
        <p:nvPicPr>
          <p:cNvPr id="848" name="Shape 84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81400" y="3082608"/>
            <a:ext cx="2514599" cy="303041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25093658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8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Shape 19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71600" y="10973"/>
            <a:ext cx="5943599" cy="6847027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Shape 192"/>
          <p:cNvSpPr/>
          <p:nvPr/>
        </p:nvSpPr>
        <p:spPr>
          <a:xfrm>
            <a:off x="1459150" y="4880050"/>
            <a:ext cx="1459200" cy="227100"/>
          </a:xfrm>
          <a:prstGeom prst="roundRect">
            <a:avLst>
              <a:gd name="adj" fmla="val 16667"/>
            </a:avLst>
          </a:prstGeom>
          <a:solidFill>
            <a:srgbClr val="4A86E8"/>
          </a:solidFill>
          <a:ln w="9525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93" name="Shape 193"/>
          <p:cNvSpPr/>
          <p:nvPr/>
        </p:nvSpPr>
        <p:spPr>
          <a:xfrm>
            <a:off x="1459150" y="5826875"/>
            <a:ext cx="1459200" cy="227100"/>
          </a:xfrm>
          <a:prstGeom prst="roundRect">
            <a:avLst>
              <a:gd name="adj" fmla="val 16667"/>
            </a:avLst>
          </a:prstGeom>
          <a:solidFill>
            <a:srgbClr val="4A86E8"/>
          </a:solidFill>
          <a:ln w="9525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94" name="Shape 194"/>
          <p:cNvSpPr/>
          <p:nvPr/>
        </p:nvSpPr>
        <p:spPr>
          <a:xfrm>
            <a:off x="5784725" y="4795750"/>
            <a:ext cx="1459200" cy="227100"/>
          </a:xfrm>
          <a:prstGeom prst="roundRect">
            <a:avLst>
              <a:gd name="adj" fmla="val 16667"/>
            </a:avLst>
          </a:prstGeom>
          <a:solidFill>
            <a:srgbClr val="4A86E8"/>
          </a:solidFill>
          <a:ln w="9525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95" name="Shape 195"/>
          <p:cNvSpPr/>
          <p:nvPr/>
        </p:nvSpPr>
        <p:spPr>
          <a:xfrm>
            <a:off x="5920900" y="3878100"/>
            <a:ext cx="1459200" cy="466800"/>
          </a:xfrm>
          <a:prstGeom prst="roundRect">
            <a:avLst>
              <a:gd name="adj" fmla="val 16667"/>
            </a:avLst>
          </a:prstGeom>
          <a:solidFill>
            <a:srgbClr val="4A86E8"/>
          </a:solidFill>
          <a:ln w="9525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96" name="Shape 196"/>
          <p:cNvSpPr/>
          <p:nvPr/>
        </p:nvSpPr>
        <p:spPr>
          <a:xfrm>
            <a:off x="5593400" y="334000"/>
            <a:ext cx="1721700" cy="654900"/>
          </a:xfrm>
          <a:prstGeom prst="roundRect">
            <a:avLst>
              <a:gd name="adj" fmla="val 16667"/>
            </a:avLst>
          </a:prstGeom>
          <a:solidFill>
            <a:srgbClr val="4A86E8"/>
          </a:solidFill>
          <a:ln w="9525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97" name="Shape 197"/>
          <p:cNvSpPr/>
          <p:nvPr/>
        </p:nvSpPr>
        <p:spPr>
          <a:xfrm>
            <a:off x="1327900" y="10975"/>
            <a:ext cx="1721700" cy="227100"/>
          </a:xfrm>
          <a:prstGeom prst="roundRect">
            <a:avLst>
              <a:gd name="adj" fmla="val 16667"/>
            </a:avLst>
          </a:prstGeom>
          <a:solidFill>
            <a:srgbClr val="4A86E8"/>
          </a:solidFill>
          <a:ln w="9525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98" name="Shape 198"/>
          <p:cNvSpPr/>
          <p:nvPr/>
        </p:nvSpPr>
        <p:spPr>
          <a:xfrm>
            <a:off x="1371600" y="3751650"/>
            <a:ext cx="1459200" cy="917700"/>
          </a:xfrm>
          <a:prstGeom prst="roundRect">
            <a:avLst>
              <a:gd name="adj" fmla="val 16667"/>
            </a:avLst>
          </a:prstGeom>
          <a:solidFill>
            <a:srgbClr val="4A86E8"/>
          </a:solidFill>
          <a:ln w="9525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16227540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3" name="Shape 853"/>
          <p:cNvSpPr txBox="1">
            <a:spLocks noGrp="1"/>
          </p:cNvSpPr>
          <p:nvPr>
            <p:ph type="title"/>
          </p:nvPr>
        </p:nvSpPr>
        <p:spPr>
          <a:xfrm>
            <a:off x="304800" y="21021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rgbClr val="7030A0"/>
              </a:buClr>
              <a:buSzPct val="25000"/>
              <a:buFont typeface="Calibri"/>
              <a:buNone/>
            </a:pPr>
            <a:r>
              <a:rPr lang="en-US" sz="5400" b="1" i="0" u="none" strike="noStrike" cap="none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Foot-in-the-door technique</a:t>
            </a:r>
          </a:p>
        </p:txBody>
      </p:sp>
      <p:sp>
        <p:nvSpPr>
          <p:cNvPr id="854" name="Shape 854"/>
          <p:cNvSpPr txBox="1">
            <a:spLocks noGrp="1"/>
          </p:cNvSpPr>
          <p:nvPr>
            <p:ph type="body" idx="1"/>
          </p:nvPr>
        </p:nvSpPr>
        <p:spPr>
          <a:xfrm>
            <a:off x="948558" y="2329408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“Can I copy the homework from last night?”</a:t>
            </a:r>
          </a:p>
          <a:p>
            <a:pPr marL="0" marR="0" lvl="0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“Sure.”</a:t>
            </a:r>
          </a:p>
          <a:p>
            <a:pPr marL="0" marR="0" lvl="0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sz="3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Later on…</a:t>
            </a:r>
          </a:p>
          <a:p>
            <a:pPr marL="0" marR="0" lvl="0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sz="3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“Can you write this paper for me?”</a:t>
            </a:r>
          </a:p>
          <a:p>
            <a:pPr marL="0" marR="0" lvl="0" indent="0" algn="l" rtl="0">
              <a:spcBef>
                <a:spcPts val="64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“Okay.”</a:t>
            </a:r>
          </a:p>
        </p:txBody>
      </p:sp>
      <p:sp>
        <p:nvSpPr>
          <p:cNvPr id="855" name="Shape 855"/>
          <p:cNvSpPr txBox="1"/>
          <p:nvPr/>
        </p:nvSpPr>
        <p:spPr>
          <a:xfrm>
            <a:off x="186558" y="990600"/>
            <a:ext cx="8991600" cy="95410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2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Start with a small request to increase the chances someone will comply to a larger request later.</a:t>
            </a:r>
          </a:p>
        </p:txBody>
      </p:sp>
    </p:spTree>
    <p:extLst>
      <p:ext uri="{BB962C8B-B14F-4D97-AF65-F5344CB8AC3E}">
        <p14:creationId xmlns:p14="http://schemas.microsoft.com/office/powerpoint/2010/main" val="2825670369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8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rgbClr val="0070C0"/>
              </a:buClr>
              <a:buSzPct val="25000"/>
              <a:buFont typeface="Calibri"/>
              <a:buNone/>
            </a:pPr>
            <a:r>
              <a:rPr lang="en-US" sz="4400" b="1" i="0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Milgram</a:t>
            </a:r>
            <a:r>
              <a:rPr lang="en-US" sz="4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Experiment</a:t>
            </a:r>
          </a:p>
        </p:txBody>
      </p:sp>
      <p:pic>
        <p:nvPicPr>
          <p:cNvPr id="146" name="Shape 14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43400" y="3200400"/>
            <a:ext cx="4648199" cy="3463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Shape 147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304800" y="1219200"/>
            <a:ext cx="4495800" cy="3698431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Shape 148"/>
          <p:cNvSpPr txBox="1"/>
          <p:nvPr/>
        </p:nvSpPr>
        <p:spPr>
          <a:xfrm>
            <a:off x="304800" y="5410200"/>
            <a:ext cx="4038599" cy="58477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*unethical- coercion</a:t>
            </a:r>
          </a:p>
        </p:txBody>
      </p:sp>
      <p:sp>
        <p:nvSpPr>
          <p:cNvPr id="149" name="Shape 149"/>
          <p:cNvSpPr/>
          <p:nvPr/>
        </p:nvSpPr>
        <p:spPr>
          <a:xfrm>
            <a:off x="1945525" y="308050"/>
            <a:ext cx="2302200" cy="7458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10987547"/>
      </p:ext>
    </p:extLst>
  </p:cSld>
  <p:clrMapOvr>
    <a:masterClrMapping/>
  </p:clrMapOvr>
  <p:transition xmlns:p14="http://schemas.microsoft.com/office/powerpoint/2010/main" spd="slow">
    <p:cut/>
  </p:transition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0070C0"/>
                </a:solidFill>
              </a:rPr>
              <a:t>Milgram</a:t>
            </a:r>
            <a:r>
              <a:rPr lang="en-US" b="1" dirty="0" smtClean="0"/>
              <a:t> Experiment</a:t>
            </a:r>
            <a:endParaRPr lang="en-US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200400"/>
            <a:ext cx="4648200" cy="3463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219200"/>
            <a:ext cx="4495800" cy="3698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04800" y="5410200"/>
            <a:ext cx="4038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*unethical- coercion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3143664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hape 154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rgbClr val="0070C0"/>
              </a:buClr>
              <a:buSzPct val="25000"/>
              <a:buFont typeface="Calibri"/>
              <a:buNone/>
            </a:pPr>
            <a:r>
              <a:rPr lang="en-US" sz="3959" b="1" i="0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Zimbardo’s</a:t>
            </a:r>
            <a:r>
              <a:rPr lang="en-US" sz="3959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(Stanford) Prison Experiment</a:t>
            </a:r>
          </a:p>
        </p:txBody>
      </p:sp>
      <p:sp>
        <p:nvSpPr>
          <p:cNvPr id="155" name="Shape 15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sz="3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6" name="Shape 15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57600" y="3124200"/>
            <a:ext cx="5214937" cy="3383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Shape 15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16870" y="1524000"/>
            <a:ext cx="4626428" cy="2590800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Shape 158"/>
          <p:cNvSpPr/>
          <p:nvPr/>
        </p:nvSpPr>
        <p:spPr>
          <a:xfrm>
            <a:off x="1556425" y="324250"/>
            <a:ext cx="6160800" cy="502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16981030"/>
      </p:ext>
    </p:extLst>
  </p:cSld>
  <p:clrMapOvr>
    <a:masterClrMapping/>
  </p:clrMapOvr>
  <p:transition xmlns:p14="http://schemas.microsoft.com/office/powerpoint/2010/main" spd="slow">
    <p:cut/>
  </p:transition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hape 154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rgbClr val="0070C0"/>
              </a:buClr>
              <a:buSzPct val="25000"/>
              <a:buFont typeface="Calibri"/>
              <a:buNone/>
            </a:pPr>
            <a:r>
              <a:rPr lang="en-US" sz="3959" b="1" i="0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Zimbardo’s</a:t>
            </a:r>
            <a:r>
              <a:rPr lang="en-US" sz="3959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(Stanford) Prison Experiment</a:t>
            </a:r>
          </a:p>
        </p:txBody>
      </p:sp>
      <p:sp>
        <p:nvSpPr>
          <p:cNvPr id="155" name="Shape 15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sz="3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6" name="Shape 15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57600" y="3124200"/>
            <a:ext cx="5214937" cy="3383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Shape 15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16870" y="1524000"/>
            <a:ext cx="4626428" cy="2590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27697489"/>
      </p:ext>
    </p:extLst>
  </p:cSld>
  <p:clrMapOvr>
    <a:masterClrMapping/>
  </p:clrMapOvr>
  <p:transition xmlns:p14="http://schemas.microsoft.com/office/powerpoint/2010/main" spd="slow">
    <p:cut/>
  </p:transition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hape 163"/>
          <p:cNvSpPr txBox="1">
            <a:spLocks noGrp="1"/>
          </p:cNvSpPr>
          <p:nvPr>
            <p:ph type="title"/>
          </p:nvPr>
        </p:nvSpPr>
        <p:spPr>
          <a:xfrm>
            <a:off x="14067" y="5638800"/>
            <a:ext cx="4622408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rgbClr val="0070C0"/>
              </a:buClr>
              <a:buSzPct val="25000"/>
              <a:buFont typeface="Calibri"/>
              <a:buNone/>
            </a:pPr>
            <a:r>
              <a:rPr lang="en-US" sz="4400" b="1" i="0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*Asch</a:t>
            </a:r>
            <a:r>
              <a:rPr lang="en-US" sz="4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experiment</a:t>
            </a:r>
          </a:p>
        </p:txBody>
      </p:sp>
      <p:pic>
        <p:nvPicPr>
          <p:cNvPr id="164" name="Shape 16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551" y="0"/>
            <a:ext cx="6780743" cy="4800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Shape 16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72025" y="3609975"/>
            <a:ext cx="4371974" cy="3248024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Shape 166"/>
          <p:cNvSpPr/>
          <p:nvPr/>
        </p:nvSpPr>
        <p:spPr>
          <a:xfrm>
            <a:off x="4445976" y="6019800"/>
            <a:ext cx="381000" cy="3810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5400" cap="flat" cmpd="sng">
            <a:solidFill>
              <a:srgbClr val="395E89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7" name="Shape 167"/>
          <p:cNvSpPr/>
          <p:nvPr/>
        </p:nvSpPr>
        <p:spPr>
          <a:xfrm>
            <a:off x="324250" y="405325"/>
            <a:ext cx="5868900" cy="9078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68" name="Shape 168"/>
          <p:cNvSpPr/>
          <p:nvPr/>
        </p:nvSpPr>
        <p:spPr>
          <a:xfrm>
            <a:off x="194550" y="5739325"/>
            <a:ext cx="1491600" cy="7944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39530345"/>
      </p:ext>
    </p:extLst>
  </p:cSld>
  <p:clrMapOvr>
    <a:masterClrMapping/>
  </p:clrMapOvr>
  <p:transition xmlns:p14="http://schemas.microsoft.com/office/powerpoint/2010/main" spd="slow">
    <p:cut/>
  </p:transition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68" y="5638800"/>
            <a:ext cx="4622409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0070C0"/>
                </a:solidFill>
              </a:rPr>
              <a:t>*Asch</a:t>
            </a:r>
            <a:r>
              <a:rPr lang="en-US" b="1" dirty="0" smtClean="0"/>
              <a:t> experiment</a:t>
            </a:r>
            <a:endParaRPr lang="en-US" b="1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1" y="0"/>
            <a:ext cx="6780744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2025" y="3609975"/>
            <a:ext cx="4371975" cy="324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04827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0973"/>
            <a:ext cx="5943600" cy="6847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42619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Shape 203"/>
          <p:cNvSpPr txBox="1">
            <a:spLocks noGrp="1"/>
          </p:cNvSpPr>
          <p:nvPr>
            <p:ph type="title"/>
          </p:nvPr>
        </p:nvSpPr>
        <p:spPr>
          <a:xfrm>
            <a:off x="1447800" y="257175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sz="4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Neuron</a:t>
            </a:r>
          </a:p>
        </p:txBody>
      </p:sp>
      <p:pic>
        <p:nvPicPr>
          <p:cNvPr id="204" name="Shape 20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936977"/>
            <a:ext cx="8991600" cy="49491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Shape 20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1298" y="0"/>
            <a:ext cx="3429000" cy="2800349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Shape 206"/>
          <p:cNvSpPr/>
          <p:nvPr/>
        </p:nvSpPr>
        <p:spPr>
          <a:xfrm>
            <a:off x="3858650" y="2739950"/>
            <a:ext cx="956700" cy="275700"/>
          </a:xfrm>
          <a:prstGeom prst="roundRect">
            <a:avLst>
              <a:gd name="adj" fmla="val 16667"/>
            </a:avLst>
          </a:prstGeom>
          <a:solidFill>
            <a:srgbClr val="C27BA0"/>
          </a:solidFill>
          <a:ln w="9525" cap="flat" cmpd="sng">
            <a:solidFill>
              <a:srgbClr val="C27BA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07" name="Shape 207"/>
          <p:cNvSpPr/>
          <p:nvPr/>
        </p:nvSpPr>
        <p:spPr>
          <a:xfrm>
            <a:off x="4286675" y="3589500"/>
            <a:ext cx="956700" cy="275700"/>
          </a:xfrm>
          <a:prstGeom prst="roundRect">
            <a:avLst>
              <a:gd name="adj" fmla="val 16667"/>
            </a:avLst>
          </a:prstGeom>
          <a:solidFill>
            <a:srgbClr val="C27BA0"/>
          </a:solidFill>
          <a:ln w="9525" cap="flat" cmpd="sng">
            <a:solidFill>
              <a:srgbClr val="C27BA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08" name="Shape 208"/>
          <p:cNvSpPr/>
          <p:nvPr/>
        </p:nvSpPr>
        <p:spPr>
          <a:xfrm>
            <a:off x="0" y="4273700"/>
            <a:ext cx="956700" cy="275700"/>
          </a:xfrm>
          <a:prstGeom prst="roundRect">
            <a:avLst>
              <a:gd name="adj" fmla="val 16667"/>
            </a:avLst>
          </a:prstGeom>
          <a:solidFill>
            <a:srgbClr val="C27BA0"/>
          </a:solidFill>
          <a:ln w="9525" cap="flat" cmpd="sng">
            <a:solidFill>
              <a:srgbClr val="C27BA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09" name="Shape 209"/>
          <p:cNvSpPr/>
          <p:nvPr/>
        </p:nvSpPr>
        <p:spPr>
          <a:xfrm>
            <a:off x="6293825" y="2029825"/>
            <a:ext cx="2477400" cy="275700"/>
          </a:xfrm>
          <a:prstGeom prst="roundRect">
            <a:avLst>
              <a:gd name="adj" fmla="val 16667"/>
            </a:avLst>
          </a:prstGeom>
          <a:solidFill>
            <a:srgbClr val="C27BA0"/>
          </a:solidFill>
          <a:ln w="9525" cap="flat" cmpd="sng">
            <a:solidFill>
              <a:srgbClr val="C27BA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10" name="Shape 210"/>
          <p:cNvSpPr/>
          <p:nvPr/>
        </p:nvSpPr>
        <p:spPr>
          <a:xfrm>
            <a:off x="4484475" y="5684175"/>
            <a:ext cx="1449300" cy="275700"/>
          </a:xfrm>
          <a:prstGeom prst="roundRect">
            <a:avLst>
              <a:gd name="adj" fmla="val 16667"/>
            </a:avLst>
          </a:prstGeom>
          <a:solidFill>
            <a:srgbClr val="C27BA0"/>
          </a:solidFill>
          <a:ln w="9525" cap="flat" cmpd="sng">
            <a:solidFill>
              <a:srgbClr val="C27BA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11" name="Shape 211"/>
          <p:cNvSpPr/>
          <p:nvPr/>
        </p:nvSpPr>
        <p:spPr>
          <a:xfrm>
            <a:off x="6760750" y="5042150"/>
            <a:ext cx="1313100" cy="275700"/>
          </a:xfrm>
          <a:prstGeom prst="roundRect">
            <a:avLst>
              <a:gd name="adj" fmla="val 16667"/>
            </a:avLst>
          </a:prstGeom>
          <a:solidFill>
            <a:srgbClr val="C27BA0"/>
          </a:solidFill>
          <a:ln w="9525" cap="flat" cmpd="sng">
            <a:solidFill>
              <a:srgbClr val="C27BA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28091403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257175"/>
            <a:ext cx="7467600" cy="1143000"/>
          </a:xfrm>
        </p:spPr>
        <p:txBody>
          <a:bodyPr>
            <a:normAutofit/>
          </a:bodyPr>
          <a:lstStyle/>
          <a:p>
            <a:r>
              <a:rPr lang="en-US" sz="6000" b="1" dirty="0" smtClean="0"/>
              <a:t>The Neuron</a:t>
            </a:r>
            <a:endParaRPr lang="en-US" sz="6000" b="1" dirty="0"/>
          </a:p>
        </p:txBody>
      </p:sp>
      <p:pic>
        <p:nvPicPr>
          <p:cNvPr id="13314" name="Picture 2" descr="http://www.appsychology.com/Book/Biological/Biologypics/clip_image0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36978"/>
            <a:ext cx="8991600" cy="4949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299" y="0"/>
            <a:ext cx="3429000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76328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sz="4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7" name="Shape 21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sz="3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8" name="Shape 2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55065" y="228600"/>
            <a:ext cx="9267314" cy="6400799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Shape 219"/>
          <p:cNvSpPr/>
          <p:nvPr/>
        </p:nvSpPr>
        <p:spPr>
          <a:xfrm>
            <a:off x="32425" y="1345650"/>
            <a:ext cx="1556400" cy="551100"/>
          </a:xfrm>
          <a:prstGeom prst="rect">
            <a:avLst/>
          </a:prstGeom>
          <a:solidFill>
            <a:srgbClr val="B4A7D6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20" name="Shape 220"/>
          <p:cNvSpPr/>
          <p:nvPr/>
        </p:nvSpPr>
        <p:spPr>
          <a:xfrm>
            <a:off x="5243200" y="1345650"/>
            <a:ext cx="1825500" cy="254400"/>
          </a:xfrm>
          <a:prstGeom prst="rect">
            <a:avLst/>
          </a:prstGeom>
          <a:solidFill>
            <a:srgbClr val="B4A7D6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21" name="Shape 221"/>
          <p:cNvSpPr/>
          <p:nvPr/>
        </p:nvSpPr>
        <p:spPr>
          <a:xfrm>
            <a:off x="32425" y="2007125"/>
            <a:ext cx="1556400" cy="551100"/>
          </a:xfrm>
          <a:prstGeom prst="rect">
            <a:avLst/>
          </a:prstGeom>
          <a:solidFill>
            <a:srgbClr val="B4A7D6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22" name="Shape 222"/>
          <p:cNvSpPr/>
          <p:nvPr/>
        </p:nvSpPr>
        <p:spPr>
          <a:xfrm>
            <a:off x="32425" y="3147700"/>
            <a:ext cx="1556400" cy="551100"/>
          </a:xfrm>
          <a:prstGeom prst="rect">
            <a:avLst/>
          </a:prstGeom>
          <a:solidFill>
            <a:srgbClr val="B4A7D6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23" name="Shape 223"/>
          <p:cNvSpPr/>
          <p:nvPr/>
        </p:nvSpPr>
        <p:spPr>
          <a:xfrm>
            <a:off x="-8075" y="4120450"/>
            <a:ext cx="1637399" cy="551100"/>
          </a:xfrm>
          <a:prstGeom prst="rect">
            <a:avLst/>
          </a:prstGeom>
          <a:solidFill>
            <a:srgbClr val="B4A7D6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24" name="Shape 224"/>
          <p:cNvSpPr/>
          <p:nvPr/>
        </p:nvSpPr>
        <p:spPr>
          <a:xfrm>
            <a:off x="64925" y="4815175"/>
            <a:ext cx="1825500" cy="551100"/>
          </a:xfrm>
          <a:prstGeom prst="rect">
            <a:avLst/>
          </a:prstGeom>
          <a:solidFill>
            <a:srgbClr val="B4A7D6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25" name="Shape 225"/>
          <p:cNvSpPr/>
          <p:nvPr/>
        </p:nvSpPr>
        <p:spPr>
          <a:xfrm>
            <a:off x="32425" y="5509900"/>
            <a:ext cx="1556400" cy="551100"/>
          </a:xfrm>
          <a:prstGeom prst="rect">
            <a:avLst/>
          </a:prstGeom>
          <a:solidFill>
            <a:srgbClr val="B4A7D6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26" name="Shape 226"/>
          <p:cNvSpPr/>
          <p:nvPr/>
        </p:nvSpPr>
        <p:spPr>
          <a:xfrm>
            <a:off x="4601175" y="2303700"/>
            <a:ext cx="1430100" cy="254400"/>
          </a:xfrm>
          <a:prstGeom prst="rect">
            <a:avLst/>
          </a:prstGeom>
          <a:solidFill>
            <a:srgbClr val="B4A7D6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27" name="Shape 227"/>
          <p:cNvSpPr/>
          <p:nvPr/>
        </p:nvSpPr>
        <p:spPr>
          <a:xfrm>
            <a:off x="5045400" y="2796575"/>
            <a:ext cx="1893600" cy="254400"/>
          </a:xfrm>
          <a:prstGeom prst="rect">
            <a:avLst/>
          </a:prstGeom>
          <a:solidFill>
            <a:srgbClr val="B4A7D6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28" name="Shape 228"/>
          <p:cNvSpPr/>
          <p:nvPr/>
        </p:nvSpPr>
        <p:spPr>
          <a:xfrm>
            <a:off x="6841775" y="3224575"/>
            <a:ext cx="1083300" cy="254400"/>
          </a:xfrm>
          <a:prstGeom prst="rect">
            <a:avLst/>
          </a:prstGeom>
          <a:solidFill>
            <a:srgbClr val="B4A7D6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29" name="Shape 229"/>
          <p:cNvSpPr/>
          <p:nvPr/>
        </p:nvSpPr>
        <p:spPr>
          <a:xfrm>
            <a:off x="6368675" y="4114000"/>
            <a:ext cx="1556400" cy="254400"/>
          </a:xfrm>
          <a:prstGeom prst="rect">
            <a:avLst/>
          </a:prstGeom>
          <a:solidFill>
            <a:srgbClr val="B4A7D6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68191123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9700" name="Picture 4" descr="http://brunsappsych.weebly.com/uploads/1/4/9/0/14909260/8523353.png?63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065" y="228600"/>
            <a:ext cx="9267315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1477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Shape 234"/>
          <p:cNvSpPr txBox="1">
            <a:spLocks noGrp="1"/>
          </p:cNvSpPr>
          <p:nvPr>
            <p:ph type="title"/>
          </p:nvPr>
        </p:nvSpPr>
        <p:spPr>
          <a:xfrm>
            <a:off x="304800" y="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sz="4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Endocrine System</a:t>
            </a:r>
          </a:p>
        </p:txBody>
      </p:sp>
      <p:sp>
        <p:nvSpPr>
          <p:cNvPr id="235" name="Shape 23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sz="3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6" name="Shape 2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" y="1143000"/>
            <a:ext cx="8839199" cy="5391391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Shape 237"/>
          <p:cNvSpPr/>
          <p:nvPr/>
        </p:nvSpPr>
        <p:spPr>
          <a:xfrm>
            <a:off x="1232175" y="2334650"/>
            <a:ext cx="907800" cy="2109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38" name="Shape 238"/>
          <p:cNvSpPr/>
          <p:nvPr/>
        </p:nvSpPr>
        <p:spPr>
          <a:xfrm>
            <a:off x="817125" y="3103150"/>
            <a:ext cx="907800" cy="2109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39" name="Shape 239"/>
          <p:cNvSpPr/>
          <p:nvPr/>
        </p:nvSpPr>
        <p:spPr>
          <a:xfrm>
            <a:off x="693900" y="4633625"/>
            <a:ext cx="907800" cy="2109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40" name="Shape 240"/>
          <p:cNvSpPr/>
          <p:nvPr/>
        </p:nvSpPr>
        <p:spPr>
          <a:xfrm>
            <a:off x="4118100" y="4422725"/>
            <a:ext cx="907800" cy="2109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41" name="Shape 241"/>
          <p:cNvSpPr/>
          <p:nvPr/>
        </p:nvSpPr>
        <p:spPr>
          <a:xfrm>
            <a:off x="4046700" y="3641400"/>
            <a:ext cx="979200" cy="2109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42" name="Shape 242"/>
          <p:cNvSpPr/>
          <p:nvPr/>
        </p:nvSpPr>
        <p:spPr>
          <a:xfrm>
            <a:off x="7542300" y="4633625"/>
            <a:ext cx="907800" cy="2109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43" name="Shape 243"/>
          <p:cNvSpPr/>
          <p:nvPr/>
        </p:nvSpPr>
        <p:spPr>
          <a:xfrm>
            <a:off x="7010400" y="2334650"/>
            <a:ext cx="907800" cy="2109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44" name="Shape 244"/>
          <p:cNvSpPr/>
          <p:nvPr/>
        </p:nvSpPr>
        <p:spPr>
          <a:xfrm>
            <a:off x="7324925" y="3103150"/>
            <a:ext cx="907800" cy="2109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45" name="Shape 245"/>
          <p:cNvSpPr/>
          <p:nvPr/>
        </p:nvSpPr>
        <p:spPr>
          <a:xfrm>
            <a:off x="3177700" y="1143000"/>
            <a:ext cx="1095900" cy="3000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46" name="Shape 246"/>
          <p:cNvSpPr/>
          <p:nvPr/>
        </p:nvSpPr>
        <p:spPr>
          <a:xfrm>
            <a:off x="4695225" y="1143000"/>
            <a:ext cx="1530600" cy="2109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11099933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data:image/jpeg;base64,/9j/4AAQSkZJRgABAQAAAQABAAD/2wCEAAkGBxITEhUTExQWFRUXGRoVGRgXFBwZIBsbFxcfGBgeHR0aISggICElIxodITEiKCkrLi4uHR8zODM4NyouLiwBCgoKDg0OGxAQGzckICQ0NC4sLywuLCwsLDQ0LCw0LC0sLCwsLCwsNCwtLCw0NCwsLDQsLCwsLywsLCwsNDQ0LP/AABEIAKwBJQMBIgACEQEDEQH/xAAbAAACAwEBAQAAAAAAAAAAAAAABQEEBgIDB//EAEAQAAIBAgMFBAULBAMAAgMAAAECEQMSAAQhBRMiMVEGMkFxFSNSYZEUFiQzQmOBk6Kx0VNiksFDcoJzsjSj4f/EABkBAQEBAQEBAAAAAAAAAAAAAAABAwIEBf/EAC8RAAIBAQYEBAYDAQAAAAAAAAABEQIDEhMhMUFRYZHwFBVSgQShscHR4UJxkjL/2gAMAwEAAhEDEQA/ANHX7OZpmZlttJJX1kaEyNPDTHHzYzn9v5uNxQ7q+Q/bCjM7eKGr6klKTBXYOJ18bSP943ptKnkj4lt8HYUO9VU8+fvwM982M5/b+bg+bGc/t/NxtBnqU23rdF1siYiZjyx0uZQxDqZW8ajVevl78MSrgVfAWL0qfUxPzYzn9v5uD5sZz+383GzpZ6k0W1EaTaIYGSBMecY6bOUwpYuoUG0m4QCOY88MSrgPAWOt59TFfNjOf2/m4PmxnP7fzcbdcyhthlN0lYI4o5x1xzUzdNWCM6hjyUsAT+GGJVwHgLHW8+pivmxnP7fzcHzYzn9v5uNrVzdNWCs6qx5KWAJ8hgObSJDKdSoAI1ZRqvnphi1cB4Cx0vPqY75vZ72h+dg+b2e9ofnY11LPoQlzKjuAQhYTqOXvxO0M0KVNqhExyHUkwBhiVcB4Kxibz6/oyHzez3tD87B83s97Q/Oxqdn7TWpSNRvVhSVYM3dKmNTj0O0qNt+9S0mJuET088W/VwIvhLBqb76mS+b2e9ofnYPm9nvaH52Nc+0KIKg1EFwleIag8ox3UzdNWCM6hjyUsAT+GJiVcC+CsfW/9GO+b2e9ofnYPm9nvaH52Nmcwl1lwvIkLOsdYxw+dpBipqIGAki4SANSYwxKuBfA2S/m+pj/AJvZ72h+dg+b2e9ofnY2LZumObqOG/n9n2vL344G0aNt+9S0GLrhE9JwxKuBPBWPrf8AoyPzez3tD87B83s97Q/OxtkYEAgyDqCPHHWGK+B15fZ+qrqYf5vZ72h+dg+b2e9ofnY3GDDFZfL7P1VdTD/N7Pe0PzsHzez3tD87G4wYYrHl9n6quph/m9nvaH52D5vZ72h+djcYMMVjy+z9VXUw/wA3s97Q/OwfN7Pe0PzsbjBhiseX2fqq6mH+b2e9ofnYPm9nvaH52NxgwxWPL7P1VdTD/N7Pe0PzsHzez3tD87G4wYYrHl9n6quph/m9nvaH52D5vZ72h+djcYMMVjy+z9VXUyWQ2VVp3b+GmLZa+ImefLmMGH+0/s/j/rEYyqcuT6Pw9mrOzVK+f9luh3V8h+2ElLYYerXaqGsZwVAeAwA8QD++L6fKYFu5iBE3zEaTHjjr6V9x+vHVMrQ8trTTaNXk8n+V9ytSyrrmLkUrTJJqSVKtwwpUd4Hl0GKw2M26zCAWlminJ0sBuC6cgSW09+GX0r7j9eD6V9x+vFlmbs6Hqnv81n3xKmYy9SqaPq2pWPJtZJAsIkROk6dfdjwobPqpY1peytVe0sssHEKwPKfOMMvpX3H68H0r7j9eLLDsqW5cz7d7Cyjkq1NqT7stDVmKKy8Iqd0cRA+GOs7s+q2/UIG3xUh7hwQACD46RpE88MfpX3H68H0r7j9eF5kwaYjP5cI+n6KNTL10eqaaBzUZCHJXhAABDBtfAkRPPFmjkIzT1LeAqCNdLzo5jrAGuPX6V9x+vB9K+4/XiSdKimdHrP1/JXzmWqb9XpKQeEO0rYUB1BU8UjwgY721lHq7tFlVvudhGlolYB5649fpX3H68H0r7j9eEldKaah59/MUHZdZUzVMS4qQyMSoLMe9ppGLOY2Q4amUYljV3jvC6erKiF5dBi99K+4/Xg+lfcfrxbzOFY0cH22/uKM7sRwQtMFkFMKQSov9ZcyyeRPORGPbObPqnfoEkVmVg9w4AABBHPSNInDH6V9x+vB9K+4/XheZHYUZwn2mvoxfUyNbfCvA0qjh0u3YWybrojUmInHVLKVUStS3d1+8YVAy63gwCDrPh0xe+lfcfrwfSvuP14knSsqU5U96impsmrGlzTlmp8TLo5iFHLTT/wDuPZsrUakoNOtehlTvKcqbYkaxb4QdcMPpX3H68H0r7j9eLeZFY0rSSxlA4RQ8X2i6OUxrGPbFH6V9x+vB9K+4/XjmD0KuFEMvYMUfpX3H68H0r7j9eJBcTky9gxR+lfcfrwfSvuP14QMTky9gxR+lfcfrwfSvuP14QMTky9gxR+lfcfrwfSvuP14QMTky9gxR+lfcfrwfSvuP14QMTky9gxR+lfcfrwfSvuP14QMTky9gxR+lfcfrwfSvuP14QMTkw2n9n8f9YjHjmt7pvN34xZd+M3fhgxy9T02bmkY0O6vkP2xmPnA4zjLcTRmpSVbIBemgaQ8akkOsTpHLGnod1fIftjwq7OpFLLEABLLwjhZplh79SZ95xrZ1UqZRhWm9BJS7VMQPUi5hRZRvZEVyVW426EEco5Yk9qtJNE6JWd4cG0UHsa3Tik8uWLI7NUvk9PLi0BWps5CD1hp+0J8fxw0XJUhEU0EKUEKNFPNR7j0xrVVY7L6mdKtN33uJ37RlQwamoqg0wFFQsG3ql1ghJkAGRHvmMcU+0LVkO6S31G+ZmqQVvDW2iDcQV92Gw2Vl7bNzTskNbYIkcjHXEtsygbZpU+AWrwDhB5gdBjm9Z8CpV8Rd2Y2q9VbKiwyU6L3X3XiopMnQQdDprh7jwoZSmhlEVTCroAOFdFHkJ0GPbGdbTqlKDqhNUw2TgxGDHB0TintmsyZes6mGWm7A9CFJHPTFvHNWmrKVYAqRBB1BB0IIxVqDOZXbFWnTQMKlWo6PV9dZShaaKWt3awQZ0kTznHpU7TmyrVSlKUqau11S1iXQOoCwdIOpnDmvkaTqqvTRlXugqCBpGnTTEVdn0Wa5qVMtbZJQE2nQjy8Ixtfs3m6e++2ZqmtbinN9pbN56qVp1BTZ7jaoNMPc1qkgaxyPvIw/BxSXZGXAtFGlbMxYImImPIYu44rdD/5R1SqtycGIwYzOicGIwYAnBiMGAJwYjBgCcGIwYAnBiMTgAwYjBgCcGIwYAnBiMTgAwYjBgCltP7P4/wCsRidp/Z/H/WIxGb0aHFHYuW4G3FO5eMGwSGZxVJHvLgP5gHFWhszZz3UUp5ZyveprYxEKafEoMjhZl18CRhzQ7q+Q/bHz6r2ezxZt2roRUzDXNUpWtTrZjeW0bTcrOogl4HMeOlMzYtszKb0g0qW+YGoeHiIV0Jbro60zPVVxJ7O5QoEOXpWDktggCw09B/1Yr5E4zGc7OV2UFRVuXL11p31UV0qvWR6Y9W1sAAxqQAACceOa2TtI1nropDqSVUVVWm5NRkBgMSYpvcS4HEsAcsOBPc1o2VlHep6mmXkbzg1kstUT+Kq3mBiV7PZXSMvS0XdjgGiBWS0e613WOjHrjPZnYuZVisVK1BQFVBXCkkZZUV5ZhycMTJmTcASMVsxsPO7uqCDVd3pqzCqslFyqqWph2CL64EmdYkgExgPc0tHZWSYkLSok0n1AUcDmyp+B4abfguOz2eyZBBy9KCZPANTxif8A9tT/ADbrir2UyNakKxrjid6bTcGmMtSpsTB9pG/fD3Fagki5th5UliaFOWFrGwaiEEH8tP8ABemJXYeVBVhQpgr3TYJGrnT8aj/5t1wwwYgkWL2eygUKMvStGoFggcKr+yIPJR0wVtjZQB2ajRAJvdmUASrtUuYnozM09SThnhb2lyj1spmKSCXqUaiKJAlmQgCToPxwKs2cLsTJklBQok7sIVCid2UFICOdpVAvSFjwx7DYeWBUihTlTcpsHCb94SPffxeeM7m9hZgZjeDeV6VlBXU1KYZxTNW5BFggF0bUgGCJxSqbD2gtpUsxRUzAG/51qRKrRJJ1UoQCx4SVk4D3NbS7P5VRauXpAdAg/p7r/wChKeWmJOwcsYmhTMEuJSYYlWJ85poZ6qvTCXamxcwaGVSmzFwDRrHeFeCsvrXBnUqwkRr0wqGwc8QhqGryemVpVaZYWBKdCqDUa3UI7HW4F+R1wHuahtkZG/dGjRvqTUssEtYTc0eMGs2v3h64922DlTcTl6ZuWxuAarCrB90U0H/lemE3azZOZq1aT0ZhKbK5DKCwNaizILoEsqNzgeBInFPM7Kzk5ZUWpbTZHuapSvX6RdUVyGi3d6KEunkT1A0qbBywKsMvTBXVSEEjiZ9PxqOfN2644Xs7lLbBlqVo8LBHcCf/AFVV8gMZdOzWZFMGH3goqQflBPrvlF7Hvx3PwjT3YcdqNn5ipUmkGINO2mVqBNzVvBFVgWFwjTQMdCIhjgBhlNm5N5q06VJrnJLqo1enVZySfaWpcfc04l+z2VKlTl6ZUxIKCNENMfBWZfIkYyuW7PZkLUFlWmCa5ayrTJrGpmt7SKqXtACyCGKSGK+/HVLY2eJLVL1fdwm5qUxTT1LIabXsXALG7huEkcXDgxHM1T7ByxZmOXplm7xsEnVDr+NND/4XpjzXZOTFRUFGkKipKraJCcSae71jj/23XGbp7CzlO9aYLUxSFVA9ctNd6a0qiatJACs4k2lnGuKtHs/nOGadS+2qlOoa1MGjdmd5TLWPqAn2VDD7PLF3gbSavLbGyLqClGiyozAQghXVlVvxBpIP/C9Me3oDKm76PT4jc3ANTLMCffNRz/6PXGZ2ZsHNJmCz7wUzWaom7elCA16jteGMw6sshQSeRiBi72k2PmKtZ6lIsAKVFVipExXLV1Ck23NTgSwjWJGuIN9Ry3Z/Km6cvTMru24BqpVUtPutRBHRR0x2+xMuSSaCEsZMrzO83s/58fnrjIbU2ZmadO9BWIWjWu3z0zu1iows3TytQSoEBwVCgnSce2V2XXKI4pVDRYo5y+/Fx+jlb7i9olyGtv8AC7npgDS/N7KafR6UBd2OAdyxqdvla7LHRiMdDYOWFp+T0+Ell4BoS6uSPfcit5qMZfJ9n84pRqjO1QVEDOtfU0/kW7qWyY+sjmOYDY8tl7DzoqoaoqLTUoKe7ekGWx7nasC7CXEA7stIHIE4bh/2apuzuUKlTlqVp1IKCDoy/tUcf+m647bYeVJZjQpktoxsGvc5/lp/gvTFHsvk61I1xUUhCwKM7KajSWLXWMykCRDcJI0I01fYEF67DyoKkUKcqIU2DQceg/Mf/NuuOfQOViNxSi3dxYO4UFMr5WKq+SgeGGWDASLxsTLSp3FOVNymwcJ3m9ke+/i89ceQ7OZO2z5NRt9mwR9XuuX/AENvlphrgwEinOZGkhuRFVnJZyBBY85PXmfjgxY2n9n8f9YjEZtRoW6HdXyH7Y9ML6O1aEKu8WdEA6teKZA6kOQp6HB6by0Xb5IiZk+wX+NqsY56YpixhgxSO1qAJBqLIMEa6cSprppq6jXr0xx6cy1t2+S2JnXlYanTnaCY54CBhgxSO1qAJBqLIMEa6G8U9enEyjXr0xz6ay8TvV1Fw56i1nkCJItRjPuwEF/Bij6Xy8xvV1MDXmZVYHXWog09rzxHpnL/ANVfjykOdT4H1b6H2fKQL+DFA7Yy/wDVXTU89BwanTQesTn7Q9+JG16BMb1ZPIa66uummutN+Xs+WAL2DC/01lonepHWT4Kr6dTDqY56+eO/S1CY3qyDadeRvZIPTiRhr0wBdwYX+msvE71Ytv8AHu2CpMRMWsDPv647G1qEgbxZJtA6m/dwOvFpp+2Agu4MUE2zlyARVUgidJ9g1OnO0Fo5xifTGX/qr0GvMgoIHX6xOXteeAL2DFH0xl/6q9Drym/mfD6t+fs+Ux6Zy+vrV0EnnoIVpIjQRUQz/cMBBfwYpDa1AmBUWToBrrxMmmmuqMNOnSMcem8tF2+SImZPsK/xtdTHPXAQMMGKY2pQJt3izdZHRrzTAPTiBXXnGPP03lou3yREzr7LPr0NqMY56YAYYMUTtegDBqrI0I104lXXTTWonP2vPEemMvp61dRI56iHMjTUerf/ABPuwBfwYoemcv8A1V+POLOXX6xNB7XnE+l8vMb1dDB15GWEHprTca+z5YAvYMUPTWXgneroLjz0FqvJEaC11M+/HR2rQBKmosg2kdDeKcHpxEDXn5YAu4ML/TeWid6sW3ePdsNSYiYtUmfd1x36XoTG9WSbRrzNypA68TqNOuAgu4ML/TWXid6kdZPirNr0MU3MHXh8sdHa+XmN6sjmNdNUGumn1ic/aHvwEF7BiiNsZeQN6snkNde/y01+rfl7J92IbbOXAJ3q6C7/AM2CpPlaQZ5a9cBBfwYpDatCQN4sk2gdTvN3A68XDp+2PP05lrbt8lsTMmIsNTpztBaOeAO9p/Z/H/WIx5Z3NI+isCVLKw8QQY1H4HBiM2o0GNAm1fIftitT2vRaqaS1JdZBhWIBAkgvFgI6TOLNDur5D9sZo7DzIo1sopo7l2qutQs4eatQ1bGQLaRJKlrpK+E4piaQ5pAAxqKFPI3iD5GYOOamdUAkNcREhDcdTHIa8/8AeMB2h2FWUzuQ4qtWL0qStUVFdaK7umbOGoxp3CoyqolgSJnDB+x1SQVNJTdmGaJBIrZunXQEhdbVQg+86aa4pYRraefRmCq103Qw1WUYqyzyuBBke449lrgmAwJIugMJjrHT34wlbsRWBDUTQp1KbVjTYXf81csSQF0O6dk8dQvhybbO7MbnM7wAGmCGpnespphaAohN2FtYQJ1YDXlInBEaNRccFx64jBiEJuOIuODBgCbj1x45rNLTRqjtaiKWZjOiqJJ092PXFDb+Savlq9FSA1Sk9MFpgFlIExrGuBVrmWPl9O5kvAZVWoQTEK5IViTpqVPwx674e0PAd4cyNB+Ixlsz2WcVxVp2soFH1dWrUYO1I1ZDFg8L6wEQDqvLC+p2Jri2x6Uoi1EBuAGZpMd2dB9WFazrAGmAhG5Nce0PE94chz+GIOYUc3AmB3hrPL44ze1Oy5ejlqSFPVDd1C08dKosVwIHNiAddMK07FVYW9kqECpSZN69MbuESiQyoTcqUwCIGrGGHjRkbp6oESwEmBJiT0E+OIWuCSAwJHMBhp59MIO0mwGzFSmwhlVHpMjVXp98qbwyKxkWRGh17wwtfsa5Bg0lLfK7iAeIV8wtWmraSRC2t56TiCEbBcypiHU3coYGY5xrriv6Vpb1qW8F6oKja6AFiok8gZB0xn6nZ2s9QOVoUwzUHO7ZiaO4cuVpcAkPOp4YltDhavYzMXUyTRikqpC1HU14NSWqHdm1jvLuT6g9ZAsI3t3v088cDMrE3rExNwiekzz92E1PLVFytahu7VSluqQDmoXG511Op4iVE6mJ8cJtm9lXb5PUdKVMBqTtSEkLu8s9INqgmrc4JkCLRqSMOJINl8oWCb1hdCbhA8+n44PlC68Y0Fx4hoOp93vxjcv2SrqKZO4Y0lopZLWV9zfx1TZIY3yNHgjmfD0bsmxaqXSm997CMxUpxeF4IFMi1bdG10C8OAhGuXMqYAdSSJEMDI6jXUYl6wEAsATyBaJ8uuMhl9iZyi9Osu6qVFQJU4vrO8EFu7UIVuk1FK3ANwaiGe3NivVr0qiWAKLKjMbrqcksm7KEGZ0YMpB6jTBgc0s2jBSrqQ4uWGHEOcr1HjIx0MwunGuug4hqRzA11xjMh2PqolKn6hbRl5dS1yHLkk7sWCRU5mSIubvYih2PemmX4UfdUKVNkWq9MCpRfeF0heIsYmbZgScUQbWpWCiWYKOpaNfxwCsJtuF3S4T8OeEPaPZuYzWXpoN2rEE1ULkA3UysBwrEWs06AXARInCsdjanO+mjmozGos3Wtkfk2hiSQ/FExA64nEZZGry20qdR6iI8mkVDxyBZbhry5c+mPYZlfbXkT3hyHM8+Q64z2yNh1Up5lXWjTNVERFpFioso7uTKLzOugOKWU7HWOsrTKWINHZQjJQNJgECQ6kknUr3mkHBjI1Py9CFKteHtts4pD8m0+zy4uXLHquYU8nB58mB5c/h49MYnKdiqi0wvqabxlkvpzIFBWV4NoPESGA6zPXHfzPq7pVXd06oZVZt67hqRpGjV0KC1ipkKJ1VZbFBtErAyAwMcwGBieUxju49cZvs52eOWqsxAI9YquKrklalTeANTKhRboJublpEkY0eBCjtQ938f9YMG0/s/j/rEY5ZvRoW6HdXyH7Y9MLaO0xCLuq+psncmBDinJPgpm4H2ZOIO2RbduM15fJzPcL8p/tt/7FR44pi0M8GKPpLiK7mvoYndaHiVdCTB70+SsfDHk22AEv3GZ8hQJbuF+6DI5WwftEDxGAgZ4MUH2oAWG5rm0xIokg8YThPiOK7/AKhj4Y5G1hp6nMard9QdOFmg66NwxHVlHjgIGODC70sOH1OY4jH1B0hlWT0HHM9Fc+GIO1xBO4zOhiNwZPe1Guo4P1J7WAgZYMLm2qAWG5zGgmRRMHRDAPiePl/a/s4ldqAlRucxxeJomBqw4j4dz4MntYCBhhZ2mzO7ymYqRNlJ2i4ryWe8pDDzBnAu2BaG3GZ10jcGe6raif7o81YeGOztUcQ3OY4Tb9SYMuySOo4bp9kqfHAIx21+0WaNGsA9NQyZwIVVlZPktVUBuv1JDHXSCAcWc52or0kq27ommuYG7IYtT+TgWPUJckq/PWDxLqdcaY7VWD6jMdy/6g+wHt/7a22+0CPDHS7SBIG5r8Rtk0DAh7JY+A+1Ps64F9jOPtvO740hUy/1zZadwx1XKDM3xvOsrb0MzhZX7c13pFqW7VjlnqQVBK1Fyy15UXEsmsSVA84ONqm1AQDuMwJ11o69wvqJ07tuv2iB4jAdpgEeorySV+omIKjUgxbx6HkQr9MUIy9TtNUR6wVqKwXbesWdHZMtRqKigvwl94YCnkpIBJOL2z9v5h8wiuKYpvWehZYQ6lcqK4Ja6CQZUi0eHTDg7UWD6jMcJAj5Ode8JHUcHP8AuT2sdHaolvUZjQXTuDrwoYB8W44jqrj7OEkYxwYoLtQEqNzmBd4miYHEy8R8O5Pkynxx5jbItu3GZ8twZ7ivyn+6P+wYeGIIGeDFAbTFxXdV9GCzuTBmoacg+KiLifZIOOH2uApO4zPhoKBJ1Rn5A/2x7mKjmcBAywYXttQAsNzmOHxFEwdVHCfHvz5K/TELtYSo3OY1E60TA0cweh4OX9ye1gIGODC0bXEA7jM6mI3Bkd3U66Dj/S/s4k7WHF6nMaGPqDrqwkdRwTPRkPjgIGODC5trgT6nM6LdpQOvCrQOrccR1Vh4Y7faUEjc1zBiRSJB9Zu5EHl9r/rxcsBBewYWja409RmdVv8AqD7Be0/3cNtvtFR446G1Rw+pzHEbfqTpDqkt0HFM+yrHwwEDDBhYdsCCdxmdDEbgydGOgnlwR5sg8cdttUAsNzmOHWRRMHucj49/9L+zgIGGDC9dqglRucxxCZNEwO/zPgeD9Se1iDtYRO5zHdL/AFJnRA9sTN3FbHtBh4HAQMcGKC7UBKjc5jiNsmiYEPZLHwH2p9nXHkdtC27cZry+Tm7uF+U+63/tAwEHttP7P4/6xGPDOZq4xZUW0kSyWhvep8Rpz8sGIzajQZ0O6vkP2wh+eGW0BaCatWiy3KWXcioWdlButikY0nUYfUO6vkP2wmqdmaTU1plntFatX8JJrioGXlyG9MeOgxTLLc9s32jy1PvOZkCFpVHJLUzVEBVJPAC34Y5o9psq6O6uzKgVmilUPC4JRgLZZCAeISNDrivley6q6u1ao7KQ0kIO7l2y4HCo+y0+fu0x4VexdJlRd5U4KdGkJVGBFBHRSystpJFQnXkQpHLFZFBcqdqcrqq1AWAkSrhCdzvwDUtKiU4vExOmmJq9p8sqyzNo9OkxWm7KHqFQFD2gGLhPjHhiovY2kKe73lSLlaeGZXKfJOns8Xn7tMdVeyNMvvBUdWApAFVRZ3Lo6F4HrCCgALagFo54b8hlBeyW3aTsqSDUYtpTD1AAtRkBZgoCSUI4o1BAJicNcJdm9nloVDUp1aguJ3gIUhwar1VB00tNVhI1IieuHWAYYMGDEIGKu1M8tCjVrMCVpI1QgRJCCSBOk6YtYq7UyQr0atFiQtRGpkiJAYQSJ0nXAqicxcvanLGoyK4e1abTTIqyapYKgFOWLcBJEcsei9pcobYqjjdKS8LatVW5By8QDryBBB10xzm+z6PWFcOyVFFMKQFIU0r4MEayKrAg+6MUavYqieVSqp3W6kW968uKvLvgk+7XlgMhpW2/l0RajVIRkeopsbVaXfPLwnQcz4Tjyq9p8ook1dLQ8hHMKVD3GBooDKSx0EiYxOe7PUqlPL05ZVoMpW2OIKtpVpHdYc8L6fYqgtsMSympDPTp1OGpbw2upXhCIFMSAvvOLuMhrtbbuXyxArOVlWcQjtwoQGY2AwouEk6a48PnTlIJNQiCQwNOoCtsEllKyqwym4gLDAzrjvbOwUzE3OyzQq5bhju1rbjqOYsEeGpxUzHZKi1dq9x3jGTdTp1ABYiQA6kD6sGeck+GmAyLGd7UZWkKhaoTuwS0Ixm1gj2mLWKlgDBMTri1tDbFCiFNR4DAuIVm4Vi5zaDaokSxgCdcLW7JUYrqrWiteTFOncpqPexD23EXahSSNY5RFza2xRXIJqOrbt6DMoXiSpF41BAMqII5YgyknM9oMtTVmepCqagJtY60kvfkPBdff4Y6zm26FJKbuXAqTYBSqFjClzwKpYG0EwR4YWZ3sfTqXjfVFRt4QgCQpq0hSYglZ5CQD44cZ7Zy1WpMWYGkWIiNb6bUzP4MT54bArJ2kyhmKwgKXuhrYVQ7Q0WkhSCVBkdMeOe7U5dKL1FLOyh4pim4ctTS9gVtuUQVJYiAGB8Rink+w+Xp02pSWR0NNpp07jKBCd5bd4TbymfDTHrmOyiMloqmmbatMvTpUklKyqrqVC2/YU3RMjppg+RVG402dtWnWkKTKgX8LWgwCVvi0kTqAZwv2Z2roVKaO5sLkwAGeFNQ00LsFAS4iNdJ0BOLOz9hJSrmuGNxQUyAqqCBEFrQL2FsAnUAkeOKidlaQAUVXi1KdQcPrFp1WqoDpwwWYacwcUigtVtv0/k75ikDUVWCahkk3hDBZdQCeYBGmO17Q5YuE3nEWsWUcBjdZwsRDC7hJBgGBOoxA2Inyb5Ne1vO7SfrN50jnp5Yo1+yFJ1KmrUgKyUiLQaIaqKsqY1IZVgmYAxBkX8n2gy1V1SnUuLSF4GAJC3FQxEXW8VszGvLHW0Nu5eizLVcoVRqhlHi1BcxBAgkDWBJxX2d2ao0Ku8pwJgwaaEyKYp6OReBCjQHn5nFTaXY6lWqVajVHBqhwYVJG8pCkYYrdAAkLMAk9cUZFuv2ny603dSzFS67vdVA5ZE3hFltwFpBuiIIOLFbbNOnQTMVZRGVXJCs4W5bjJUaAe0YGKWc7Lo71Ki1qlN6hYllCGFqUUouoDKRBFNWnmCOmmJ212Wp5ijTos7KKaNTBCq0hqe7JhgQGAGjASNY54nf5LlkWq238upcF2NhCkrTdgWJACKVUhn1HCsn3Y4qdpcqt11QrYrOxNNxARQzjVe8oIJXvDpjyPZwaha1RV3m/QAIbKsyWBIkg68J04j7oo7S7JTSzO6YNVrJUEvTpgmpUWCTUC3AE62jTXppgFBoNn7Qp1gxpkm1rGBRkKtAMFXAI0IIkagg4tYWZLYtNGNRpqVS15qNoZtCCAsAAKoAGGeKclHaf2fx/wBYjE7T+z+P+sRjlm9Ghbod1fIftj0wvy9XMQvq6cSBO+PdvABiznZLR7XDMcWIatm7dKNG6ORzDRNjHnu+V1o5ciT4QaYvUY4MUWq5m4xSpFeu+YE8ajlu9OAuefNVHIyPPfZu0Hc0b/EfKGibCdDu+V1q8uRJ8IIDLBijvczJ9VSidDvmkrcomLNDaXMdQonUkQa2Zj6qlMT9e0TYxj6v2ggnozGNACBfwYomrmJ+qpxP9YyBcmvc10LmOqqPtErG+zP9Gl4f856PP/H1FP8Ayf2RcBfwYo73M/0qUf8AzHXueG7051P8V9o2ytXMTrSpgdd8TGr+FnQUz5sw+yCwF3CztNvfkeY3JYVd05QoJa4KYtHXHpvszH1NKem/PO1Y13fK4uPJVPiQOhVzE/VU4n+sdRewnuaG0KY6kidJILJyY7P7Yz19QUjWtFFwCaBJLKtMpUE0gouufhlpgyBEYvJm82tc06lSvuVq1VWoKALVCBSakjFaZAQ31BcFE2xdI10G/wA1b9VSuiY37RduwYndzF8rMd0Bok2jsVsxP1VOJj646LvInuamzij2uGY4sAKOyWazTq7Zky1qk092ylKnFeoYoqkaAAAtETcQRhNs/aOfrMqlq9JXqCTuRcinLVHKFnpAcLqgm2JMSZxrUrZqBNKiG8QK7EdwnQ7v27V5ciT4QehWzPjSpcz/AM7aCVt/4+hckdVX2jaLJjspm81WqZM5gVg4qUKlgoEJacs28qO1nC28LLaWEQNNcX9ubVzq5opl0cgB1CshKufk7VEYMEhRvAqavJMiBIONFvsz/Spx/wDOf75/4/dT/wAn9kXG+zOvqqXL+u2phNPq9NTUE9FU/aIUJMjnGzEivQq5l3p5Vzc2XCl331M7sqaY056AA89dJx3k81nd6EHqKW8e2KDQ85uoryFpnWwIQxKDiukicaxa2ZnWlTAnnviYFzDlZ7IQ+bMPsgtwK+at+ppXRy+UNE2Kee75XXDlyCnxgWSGQ9I7SIW5nphbqDOaPOpSX6yFpsSlQnwABsABE6vu0OazFM5c0yzAmKlOmhDOSVAIYowAEmVa2Qe8Iw03uYn6unFwE7493eEExZzsho9o2zHFjzFfNx9TRnp8ob2GJ13fthR/1JPMQYUydGpnKopGsWLCqjFBSaaT21QxBNNVt5ACW8DdrjrLZCudn5Gi1MqofKFuEEtqGfeUyvDDakmdRJxrmrZmdKVMjrviNLk8LPZNQ+aqPtErzvszP1VL3nftpo+n1euop/5P7IuL9huTIUs5mq4oJUFUshyZqTQKxWGYYVWm0AwApMcMQfHCfL7PrCjRU0WJFK4t8nKsXfJ5oNeQJJuKjXWW6tj6Rvsz/SpRr/zn+yP+P31P8U9o2yK2Yn6qnE/1jJEvr3NNBTP/AKYfZBZtBVVnJk6BzxZVFWvTS80gFopCouSWorAtTJneArJJGpHPFcbV2m1Ko5LJUFC5aYoMSx+ShgQN2QH3s6FvC23UHGxatmoMUqV0SPXtBa1SAfVyBcXE66KpjWB3vszcfVUrZ0O+aSN5BMWaGzij2uGY4sVs5WRnKNXNjNU0erWNJcwVuNIcStlFcBiqgWhyyho0OkyMbDC81s1H1NK62Y37RdYTE7vlfasx3STEi09mrmJ0pU4n+sZAuUT3NTaXMdVUeJIAu4MUN9mf6NL8887Xn/j6hB5Mx+yA0mrmJ+qpR13x11Tws6Gp/ivtG2AvYMURVzM/VUo6746d/wALNeVP/JvZF3nvs3H1NGbZ/wDyG71ikD6vlfct3shTEkqAGWDFLe5ifqqcXR9cdF3kT3NTZxR7XDMcWON9mrZ3NK6OXyhousJ57vlfC8piT/bgDraf2fx/1iMeWdZzF6qILWkPdInQmQIMRprgxGbUaDGh3V8h+2M1T7R1UqvTrIBULhKVCxkLBqtiOKzMUdSIYlVBWYImJ0lDur5D9sUDsDLEsTSkvzJdyRDXi0lpSGAbhjUA4pi9xenabeBxTpNdTSo9XiX1W7d6ZiRFQ3U2IGgga84xS2p2wtputMTUFA1FqRIDrTVyrrbaDDgwGPkNMPm2DliFG6EKCohmGjElgxBlpJJ4p1M88ebdm8oSSaI1UqeJogqEOkxJCgExJga4DIDt1GqJSoAV2a8m2oAEWmVVyTrqC44f2wszPakkUN2hU1DTbWDwtmRQZfMzIPhh/nchTqlDUW4oZU3MpE8xKkGDAkcjAkYq0+z2VVrxSF0hu82hD7wQCYHFxQNJw3Q2Fez+2F9MO9Bka3LuRep0zNdqKwRPIrOJ+eCgU2aiwFSpYAHuYKawoCoQqkBSx+0RoOumGXzcynD6ocEW8b6WvvFEXQQragHQeEYl+z2VNk0hwarxMP8Ak3usHih+IAzB5YFcHXZ3OPWy9OpUgs10wIGjso08gMMseOVyyU0CItqiYA8JMnn7yce2ByGKG3861DLV6ygFqdJ6gBmCVUkTGsaYv48c5QSpTdKgBpspVwTAKkQQfdGBVrmIPnO3yjcii0slHdq4NMs9Q1S0kyAoWlMxOPJe21OVBpOLnpqeJeFXlWc/2oylTHPnhzU2bl6zOSlzC2mWF6kbuWS1hB0vMMp8Trjmr2cyrCGoKQaRy/iPVEyU0PKdZ5+/AuRRzu26tuSejTn5RUINNmAJTc1Ki8UcJ4VPL3Yo/PUVadRqFKrpTc3lCQlQUDWAeFttGizdzgRBnGjzmyaNVUR0kUzKAMy28JTQqQe6SPInHmdg5fX1QAK7shSyqVs3cFVIU8PDMSB44PcJrKRM/a7d0WapRIqIEJQPJcNR3xZLFOsTIiBGpjXEp2tWoqlUemb0V+6xW7MCioIPtiWkage/DDMbJydR2pNTUuFR2WXBsKmkmoI0KqyxOoBnFhNhZcXEUVF7U6jc9Woxujz+zaI8sXcmwpPa7RIoMTVFNqI3ii9alTdgmRwEGCRroecyMXdr9oEoVaVIrcXKA2kym8exCRaRaW0kleRieWJymzMmXYIil0qCRc0q6RUUAE6AXhrV4eLli1m9jUKtRar0wzrbDSw7jXpIBAa1pImYJPXEDjMT5TtdeF+jsGqLSaku8U3752RZP2YKknnp79MFDtBVXJpXenvKjZjcFVYLAbNGgIJgGBHSTzjWGrdn8sVs3ItCLTAlhCo16AEGRDGQRr78dLsegKIoCmN0DcFubRg+8BBm4G7imeeKg4M9le1VTdxVUqxZirrY1yrnBl4KnRe+usnSTzxztDtoVpbzdmiJpVLmIqTSOaFGroo0MSRz5jyxoTsPLQBul4ZjU6XVRWPj4uobzGD0HloUbpYUADU6Bam9Hj4OLsTgMhXU7TEVAi0ndnCFULIgW6i9bVhMyE98GMTkO1i1qlFEpG2rbxM4BW+hv5sgkqFMXTF2mGWX2DlkKlKSqV7uracLJproLXYRyAOKOV7LpTzK16blAoVAij7CU7FplroNMd6Cpa77UaYoyD50J6wGnaad4YM8Qy1t1TXQEk1O8sAmPAnFWj21RrTuHWnCNVdnA3V9Z6OoIDEBqZnQQDOHVXYmXY1SaSzWKNUOoLNTiwyDIKwIIiInFbM9msuaVSkiCmKiCkx1aUvLleI+Jd9ecsTiDI4z3aIU8smYNMzUFy0rjcRaX0tViTaJiNPEgCceVTtR6upVSgz00KJN6qWepZChT4DeDiJ5g6eOGu0dmUa6haqBguq6lYkFTBUgwQSCPEGMeDbAyxJO6GoUEBmAO7tsJAMEi1eKJgATgBdX7V2gncVGE1UWxri1SgYqraBIAhoYTIQ6cp99n9pFq1kpBVF6Xq+8lX70imbQHtt4tQRPLF19i0C7PZDNMkO66tFxWGFpMCWWCYEnBl9i5dGRlpwUm3iYgEyCwUki43GXi4yddcA4FeZ7TcbpYyNTqpTtlb3DMVBtcABGjRwT+B0x55DteHpJUeiyFkyrkXqQPldQ01gjwWLtdSPAHDhtjUC5c07mJDSzM0FTcIkwonWBAnwx4/NvKcHqRFMKFFzwAjXoIu1CnUAzHhpgtMw4K+y+1VCq7ISKZBQIS2lUVJsKEqszaeUjoTh9ilszZNHL3blLLgAYZjos2gXEwBJgCAMXcUMo7T+z+P8ArEYnaf2fx/1iMcs2o0LdDur5D9semEtDaj2rovIeB6eeO/Sj9F+B/nFMnSxvgwo9KP0X4H+cHpR+i/A/zhIusb4MKPSj9F+B/nB6UfovwP8AOEi6xvgwo9KP0X4H+cHpR+i/A/zhIusb4MKPSj9F+B/nB6UfovwP84SLrG+FvaXINXymYorF1Sk6LLFRLKQJI5CceXpR+i/A/wA4PSj9F+B/nAqTTkzua7PZpt5KFlYVFpI2Y1pM9KitOpcSdUKPyJYTI5nHpmOzFYl2N1zvXvdKoV2pvTUJF3D3hNp0Hjzw+9KP0X4H+cHpR+i/A/zhIhlCpszMnIpRKU77odFFMervJFoaaYeLSeazdHhhbsvszmVFJnjfIcqL97cQtNCtbzmR/wBsaH0o/Rfgf5welH6L8D/OAhizslsWtRqO9SmqFqFGkzhw5qVabVC9Q+PFeDrr4YppsPMpTQLRBqinWpVG34G+erTtFYk+8cjqJ0GmH/pR+i/A/wA4PSj9F+B/nB5jOZMtmeyOZYuYAZqdamrCsRaamWoU1YgHUXUmB5numOljO9nc3XaoxG6LtVdPXTu2OUp0qTcOmjqx0mOeND6UfovwP84PSj9F+B/nBuQk0IH7N1hSQU0e9apqBKr0GpiUVTciAALIJBXjBk/aIxtjhR6UfovwP84PSj9F+B/nCSXWN8GFHpR+i/A/zg9KP0X4H+cJF1jfBhR6UfovwP8AOD0o/Rfgf5wkXWN8GFHpR+i/A/zg9KP0X4H+cJF1jfBhR6UfovwP84PSj9F+B/nCRdY3wYUelH6L8D/OD0o/Rfgf5wkXWN8GFHpR+i/A/wA4PSj9F+B/nCRdY3wYUelH6L8D/OD0o/Rfgf5wkXWWdp/Z/H/WIwp2ptR+HRfHwPu9+IxyzWnQ/9k="/>
          <p:cNvSpPr>
            <a:spLocks noChangeAspect="1" noChangeArrowheads="1"/>
          </p:cNvSpPr>
          <p:nvPr/>
        </p:nvSpPr>
        <p:spPr bwMode="auto">
          <a:xfrm>
            <a:off x="155575" y="-1790700"/>
            <a:ext cx="6372225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7413" name="Picture 5" descr="http://brunsappsych.weebly.com/uploads/1/4/9/0/14909260/3941309_ori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457200"/>
            <a:ext cx="8820586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97652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5400" b="1" dirty="0" smtClean="0"/>
              <a:t>Endocrine System</a:t>
            </a:r>
            <a:endParaRPr lang="en-US" sz="5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143000"/>
            <a:ext cx="8839200" cy="5391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70041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Shape 25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sz="4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2" name="Shape 25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067" y="152400"/>
            <a:ext cx="8914227" cy="5182384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Shape 253"/>
          <p:cNvSpPr/>
          <p:nvPr/>
        </p:nvSpPr>
        <p:spPr>
          <a:xfrm>
            <a:off x="956550" y="1053825"/>
            <a:ext cx="2253600" cy="2595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54" name="Shape 254"/>
          <p:cNvSpPr/>
          <p:nvPr/>
        </p:nvSpPr>
        <p:spPr>
          <a:xfrm>
            <a:off x="5577200" y="1037625"/>
            <a:ext cx="2350800" cy="2919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55" name="Shape 255"/>
          <p:cNvSpPr/>
          <p:nvPr/>
        </p:nvSpPr>
        <p:spPr>
          <a:xfrm>
            <a:off x="3518175" y="3242550"/>
            <a:ext cx="1864500" cy="2595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56" name="Shape 256"/>
          <p:cNvSpPr/>
          <p:nvPr/>
        </p:nvSpPr>
        <p:spPr>
          <a:xfrm>
            <a:off x="5820350" y="3242550"/>
            <a:ext cx="1864500" cy="2595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57" name="Shape 257"/>
          <p:cNvSpPr/>
          <p:nvPr/>
        </p:nvSpPr>
        <p:spPr>
          <a:xfrm>
            <a:off x="4682250" y="4536350"/>
            <a:ext cx="1864500" cy="2595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58" name="Shape 258"/>
          <p:cNvSpPr/>
          <p:nvPr/>
        </p:nvSpPr>
        <p:spPr>
          <a:xfrm>
            <a:off x="7063800" y="4536350"/>
            <a:ext cx="1864500" cy="2595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70957932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7653" name="Picture 5" descr="http://phoenixrising.me/wp-content/uploads/the-autonomic-nervous-syste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68" y="152400"/>
            <a:ext cx="8914228" cy="5182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32307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" name="Shape 26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19200" y="228598"/>
            <a:ext cx="6553200" cy="6487172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Shape 264"/>
          <p:cNvSpPr/>
          <p:nvPr/>
        </p:nvSpPr>
        <p:spPr>
          <a:xfrm>
            <a:off x="1734775" y="210775"/>
            <a:ext cx="1864500" cy="389100"/>
          </a:xfrm>
          <a:prstGeom prst="roundRect">
            <a:avLst>
              <a:gd name="adj" fmla="val 16667"/>
            </a:avLst>
          </a:prstGeom>
          <a:solidFill>
            <a:srgbClr val="00FFFF"/>
          </a:solidFill>
          <a:ln w="9525" cap="flat" cmpd="sng">
            <a:solidFill>
              <a:srgbClr val="6FA8DC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65" name="Shape 265"/>
          <p:cNvSpPr/>
          <p:nvPr/>
        </p:nvSpPr>
        <p:spPr>
          <a:xfrm>
            <a:off x="5145950" y="210775"/>
            <a:ext cx="1864500" cy="389100"/>
          </a:xfrm>
          <a:prstGeom prst="roundRect">
            <a:avLst>
              <a:gd name="adj" fmla="val 16667"/>
            </a:avLst>
          </a:prstGeom>
          <a:solidFill>
            <a:srgbClr val="EA9999"/>
          </a:solidFill>
          <a:ln w="9525" cap="flat" cmpd="sng">
            <a:solidFill>
              <a:srgbClr val="6FA8DC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63266112"/>
      </p:ext>
    </p:extLst>
  </p:cSld>
  <p:clrMapOvr>
    <a:masterClrMapping/>
  </p:clrMapOvr>
  <p:transition xmlns:p14="http://schemas.microsoft.com/office/powerpoint/2010/main" spd="slow">
    <p:cut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http://i1226.photobucket.com/albums/ee405/UP70/ans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28599"/>
            <a:ext cx="6553200" cy="6487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18547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" name="Shape 29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7200" y="228600"/>
            <a:ext cx="8527366" cy="6494680"/>
          </a:xfrm>
          <a:prstGeom prst="rect">
            <a:avLst/>
          </a:prstGeom>
          <a:noFill/>
          <a:ln>
            <a:noFill/>
          </a:ln>
        </p:spPr>
      </p:pic>
      <p:sp>
        <p:nvSpPr>
          <p:cNvPr id="292" name="Shape 292"/>
          <p:cNvSpPr/>
          <p:nvPr/>
        </p:nvSpPr>
        <p:spPr>
          <a:xfrm>
            <a:off x="4961100" y="3842425"/>
            <a:ext cx="810600" cy="2757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93" name="Shape 293"/>
          <p:cNvSpPr/>
          <p:nvPr/>
        </p:nvSpPr>
        <p:spPr>
          <a:xfrm>
            <a:off x="3719200" y="5940375"/>
            <a:ext cx="1404000" cy="2757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94" name="Shape 294"/>
          <p:cNvSpPr/>
          <p:nvPr/>
        </p:nvSpPr>
        <p:spPr>
          <a:xfrm>
            <a:off x="4782775" y="3044775"/>
            <a:ext cx="921000" cy="2757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95" name="Shape 295"/>
          <p:cNvSpPr/>
          <p:nvPr/>
        </p:nvSpPr>
        <p:spPr>
          <a:xfrm>
            <a:off x="846300" y="5142700"/>
            <a:ext cx="810600" cy="2757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96" name="Shape 296"/>
          <p:cNvSpPr/>
          <p:nvPr/>
        </p:nvSpPr>
        <p:spPr>
          <a:xfrm>
            <a:off x="317775" y="2769075"/>
            <a:ext cx="810600" cy="2757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97" name="Shape 297"/>
          <p:cNvSpPr/>
          <p:nvPr/>
        </p:nvSpPr>
        <p:spPr>
          <a:xfrm>
            <a:off x="4620625" y="2026575"/>
            <a:ext cx="810600" cy="2757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13151110"/>
      </p:ext>
    </p:extLst>
  </p:cSld>
  <p:clrMapOvr>
    <a:masterClrMapping/>
  </p:clrMapOvr>
  <p:transition xmlns:p14="http://schemas.microsoft.com/office/powerpoint/2010/main" spd="slow">
    <p:cut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www.cyberphysics.co.uk/graphics/diagrams/medical/colour_eye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28600"/>
            <a:ext cx="8527366" cy="6494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69712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Shape 27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928" y="114885"/>
            <a:ext cx="9124071" cy="6850203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Shape 271"/>
          <p:cNvSpPr/>
          <p:nvPr/>
        </p:nvSpPr>
        <p:spPr>
          <a:xfrm>
            <a:off x="924125" y="2415700"/>
            <a:ext cx="1637400" cy="453900"/>
          </a:xfrm>
          <a:prstGeom prst="snip1Rect">
            <a:avLst>
              <a:gd name="adj" fmla="val 16667"/>
            </a:avLst>
          </a:prstGeom>
          <a:solidFill>
            <a:srgbClr val="9900FF"/>
          </a:solidFill>
          <a:ln w="9525" cap="flat" cmpd="sng">
            <a:solidFill>
              <a:srgbClr val="99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72" name="Shape 272"/>
          <p:cNvSpPr/>
          <p:nvPr/>
        </p:nvSpPr>
        <p:spPr>
          <a:xfrm>
            <a:off x="833325" y="3897550"/>
            <a:ext cx="2020200" cy="453900"/>
          </a:xfrm>
          <a:prstGeom prst="snip1Rect">
            <a:avLst>
              <a:gd name="adj" fmla="val 16667"/>
            </a:avLst>
          </a:prstGeom>
          <a:solidFill>
            <a:srgbClr val="9900FF"/>
          </a:solidFill>
          <a:ln w="9525" cap="flat" cmpd="sng">
            <a:solidFill>
              <a:srgbClr val="99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39118993"/>
      </p:ext>
    </p:extLst>
  </p:cSld>
  <p:clrMapOvr>
    <a:masterClrMapping/>
  </p:clrMapOvr>
  <p:transition xmlns:p14="http://schemas.microsoft.com/office/powerpoint/2010/main" spd="slow">
    <p:cut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Shape 27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928" y="114885"/>
            <a:ext cx="9124071" cy="685020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39118993"/>
      </p:ext>
    </p:extLst>
  </p:cSld>
  <p:clrMapOvr>
    <a:masterClrMapping/>
  </p:clrMapOvr>
  <p:transition xmlns:p14="http://schemas.microsoft.com/office/powerpoint/2010/main" spd="slow">
    <p:cut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93651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10638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Shape 9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4800" y="533400"/>
            <a:ext cx="8547361" cy="4953000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Shape 99"/>
          <p:cNvSpPr/>
          <p:nvPr/>
        </p:nvSpPr>
        <p:spPr>
          <a:xfrm>
            <a:off x="453950" y="2091450"/>
            <a:ext cx="1329300" cy="3729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00" name="Shape 100"/>
          <p:cNvSpPr/>
          <p:nvPr/>
        </p:nvSpPr>
        <p:spPr>
          <a:xfrm>
            <a:off x="421525" y="3566800"/>
            <a:ext cx="1848300" cy="5187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01" name="Shape 101"/>
          <p:cNvSpPr/>
          <p:nvPr/>
        </p:nvSpPr>
        <p:spPr>
          <a:xfrm>
            <a:off x="6371625" y="4669275"/>
            <a:ext cx="1588800" cy="3729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94429750"/>
      </p:ext>
    </p:extLst>
  </p:cSld>
  <p:clrMapOvr>
    <a:masterClrMapping/>
  </p:clrMapOvr>
  <p:transition xmlns:p14="http://schemas.microsoft.com/office/powerpoint/2010/main" spd="slow">
    <p:cut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9562" y="1219200"/>
            <a:ext cx="38100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7030A0"/>
                </a:solidFill>
              </a:rPr>
              <a:t>Trichromatic Theory</a:t>
            </a:r>
            <a:endParaRPr lang="en-US" b="1" dirty="0">
              <a:solidFill>
                <a:srgbClr val="7030A0"/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590800"/>
            <a:ext cx="3814762" cy="3814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6526" y="3221268"/>
            <a:ext cx="4319587" cy="3057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642778" y="1394088"/>
            <a:ext cx="440278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7030A0"/>
                </a:solidFill>
              </a:rPr>
              <a:t>Opponent Process Theory</a:t>
            </a:r>
          </a:p>
          <a:p>
            <a:pPr algn="ctr"/>
            <a:r>
              <a:rPr lang="en-US" sz="3200" dirty="0" smtClean="0"/>
              <a:t>(*explains afterimage)</a:t>
            </a:r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3124200" y="31652"/>
            <a:ext cx="457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/>
              <a:t>Color Vision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31738223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9" name="Shape 3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7075" y="358774"/>
            <a:ext cx="8780749" cy="6092525"/>
          </a:xfrm>
          <a:prstGeom prst="rect">
            <a:avLst/>
          </a:prstGeom>
          <a:noFill/>
          <a:ln>
            <a:noFill/>
          </a:ln>
        </p:spPr>
      </p:pic>
      <p:sp>
        <p:nvSpPr>
          <p:cNvPr id="330" name="Shape 330"/>
          <p:cNvSpPr/>
          <p:nvPr/>
        </p:nvSpPr>
        <p:spPr>
          <a:xfrm>
            <a:off x="147075" y="3518700"/>
            <a:ext cx="723000" cy="276600"/>
          </a:xfrm>
          <a:prstGeom prst="roundRect">
            <a:avLst>
              <a:gd name="adj" fmla="val 16667"/>
            </a:avLst>
          </a:prstGeom>
          <a:solidFill>
            <a:srgbClr val="3C78D8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31" name="Shape 331"/>
          <p:cNvSpPr/>
          <p:nvPr/>
        </p:nvSpPr>
        <p:spPr>
          <a:xfrm>
            <a:off x="2617675" y="5354550"/>
            <a:ext cx="723000" cy="276600"/>
          </a:xfrm>
          <a:prstGeom prst="roundRect">
            <a:avLst>
              <a:gd name="adj" fmla="val 16667"/>
            </a:avLst>
          </a:prstGeom>
          <a:solidFill>
            <a:srgbClr val="3C78D8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32" name="Shape 332"/>
          <p:cNvSpPr/>
          <p:nvPr/>
        </p:nvSpPr>
        <p:spPr>
          <a:xfrm>
            <a:off x="6744125" y="1160325"/>
            <a:ext cx="723000" cy="276600"/>
          </a:xfrm>
          <a:prstGeom prst="roundRect">
            <a:avLst>
              <a:gd name="adj" fmla="val 16667"/>
            </a:avLst>
          </a:prstGeom>
          <a:solidFill>
            <a:srgbClr val="3C78D8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33" name="Shape 333"/>
          <p:cNvSpPr/>
          <p:nvPr/>
        </p:nvSpPr>
        <p:spPr>
          <a:xfrm>
            <a:off x="7779625" y="1160325"/>
            <a:ext cx="899700" cy="276600"/>
          </a:xfrm>
          <a:prstGeom prst="roundRect">
            <a:avLst>
              <a:gd name="adj" fmla="val 16667"/>
            </a:avLst>
          </a:prstGeom>
          <a:solidFill>
            <a:srgbClr val="3C78D8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34" name="Shape 334"/>
          <p:cNvSpPr/>
          <p:nvPr/>
        </p:nvSpPr>
        <p:spPr>
          <a:xfrm>
            <a:off x="7956325" y="5354550"/>
            <a:ext cx="723000" cy="276600"/>
          </a:xfrm>
          <a:prstGeom prst="roundRect">
            <a:avLst>
              <a:gd name="adj" fmla="val 16667"/>
            </a:avLst>
          </a:prstGeom>
          <a:solidFill>
            <a:srgbClr val="3C78D8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35" name="Shape 335"/>
          <p:cNvSpPr txBox="1">
            <a:spLocks noGrp="1"/>
          </p:cNvSpPr>
          <p:nvPr>
            <p:ph type="title"/>
          </p:nvPr>
        </p:nvSpPr>
        <p:spPr>
          <a:xfrm>
            <a:off x="457200" y="-1662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sz="4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Parts of the Ear</a:t>
            </a:r>
          </a:p>
        </p:txBody>
      </p:sp>
    </p:spTree>
    <p:extLst>
      <p:ext uri="{BB962C8B-B14F-4D97-AF65-F5344CB8AC3E}">
        <p14:creationId xmlns:p14="http://schemas.microsoft.com/office/powerpoint/2010/main" val="2828627130"/>
      </p:ext>
    </p:extLst>
  </p:cSld>
  <p:clrMapOvr>
    <a:masterClrMapping/>
  </p:clrMapOvr>
  <p:transition xmlns:p14="http://schemas.microsoft.com/office/powerpoint/2010/main" spd="slow">
    <p:cut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>
            <a:normAutofit/>
          </a:bodyPr>
          <a:lstStyle/>
          <a:p>
            <a:r>
              <a:rPr lang="en-US" sz="5400" b="1" dirty="0" smtClean="0"/>
              <a:t>Parts of the Ear</a:t>
            </a:r>
            <a:endParaRPr lang="en-US" sz="5400" b="1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799793"/>
            <a:ext cx="7086600" cy="6028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80128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1" name="Shape 3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6774" y="1081074"/>
            <a:ext cx="7530975" cy="5776925"/>
          </a:xfrm>
          <a:prstGeom prst="rect">
            <a:avLst/>
          </a:prstGeom>
          <a:noFill/>
          <a:ln>
            <a:noFill/>
          </a:ln>
        </p:spPr>
      </p:pic>
      <p:sp>
        <p:nvSpPr>
          <p:cNvPr id="342" name="Shape 342"/>
          <p:cNvSpPr txBox="1"/>
          <p:nvPr/>
        </p:nvSpPr>
        <p:spPr>
          <a:xfrm>
            <a:off x="577200" y="262175"/>
            <a:ext cx="7989600" cy="690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-US" sz="4400"/>
              <a:t>Type Hearing Loss</a:t>
            </a:r>
          </a:p>
        </p:txBody>
      </p:sp>
      <p:sp>
        <p:nvSpPr>
          <p:cNvPr id="343" name="Shape 343"/>
          <p:cNvSpPr/>
          <p:nvPr/>
        </p:nvSpPr>
        <p:spPr>
          <a:xfrm>
            <a:off x="2428575" y="5823100"/>
            <a:ext cx="1986900" cy="593400"/>
          </a:xfrm>
          <a:prstGeom prst="roundRect">
            <a:avLst>
              <a:gd name="adj" fmla="val 16667"/>
            </a:avLst>
          </a:prstGeom>
          <a:solidFill>
            <a:srgbClr val="980000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44" name="Shape 344"/>
          <p:cNvSpPr/>
          <p:nvPr/>
        </p:nvSpPr>
        <p:spPr>
          <a:xfrm>
            <a:off x="4816062" y="5823100"/>
            <a:ext cx="2248500" cy="593400"/>
          </a:xfrm>
          <a:prstGeom prst="roundRect">
            <a:avLst>
              <a:gd name="adj" fmla="val 16667"/>
            </a:avLst>
          </a:prstGeom>
          <a:solidFill>
            <a:srgbClr val="980000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45" name="Shape 345"/>
          <p:cNvSpPr txBox="1"/>
          <p:nvPr/>
        </p:nvSpPr>
        <p:spPr>
          <a:xfrm>
            <a:off x="7557000" y="5629900"/>
            <a:ext cx="1587000" cy="1117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sz="2200"/>
              <a:t>Cochlear Implants</a:t>
            </a:r>
          </a:p>
        </p:txBody>
      </p:sp>
      <p:sp>
        <p:nvSpPr>
          <p:cNvPr id="346" name="Shape 346"/>
          <p:cNvSpPr txBox="1"/>
          <p:nvPr/>
        </p:nvSpPr>
        <p:spPr>
          <a:xfrm>
            <a:off x="0" y="5326325"/>
            <a:ext cx="2083500" cy="1421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2200">
                <a:solidFill>
                  <a:schemeClr val="dk1"/>
                </a:solidFill>
              </a:rPr>
              <a:t>mechanical problem… surgically repair</a:t>
            </a:r>
          </a:p>
        </p:txBody>
      </p:sp>
    </p:spTree>
    <p:extLst>
      <p:ext uri="{BB962C8B-B14F-4D97-AF65-F5344CB8AC3E}">
        <p14:creationId xmlns:p14="http://schemas.microsoft.com/office/powerpoint/2010/main" val="2726189467"/>
      </p:ext>
    </p:extLst>
  </p:cSld>
  <p:clrMapOvr>
    <a:masterClrMapping/>
  </p:clrMapOvr>
  <p:transition xmlns:p14="http://schemas.microsoft.com/office/powerpoint/2010/main" spd="slow">
    <p:cut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1" name="Shape 3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6774" y="1081074"/>
            <a:ext cx="7530975" cy="5776925"/>
          </a:xfrm>
          <a:prstGeom prst="rect">
            <a:avLst/>
          </a:prstGeom>
          <a:noFill/>
          <a:ln>
            <a:noFill/>
          </a:ln>
        </p:spPr>
      </p:pic>
      <p:sp>
        <p:nvSpPr>
          <p:cNvPr id="342" name="Shape 342"/>
          <p:cNvSpPr txBox="1"/>
          <p:nvPr/>
        </p:nvSpPr>
        <p:spPr>
          <a:xfrm>
            <a:off x="577200" y="262175"/>
            <a:ext cx="7989600" cy="690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-US" sz="4400"/>
              <a:t>Type Hearing Loss</a:t>
            </a:r>
          </a:p>
        </p:txBody>
      </p:sp>
      <p:sp>
        <p:nvSpPr>
          <p:cNvPr id="345" name="Shape 345"/>
          <p:cNvSpPr txBox="1"/>
          <p:nvPr/>
        </p:nvSpPr>
        <p:spPr>
          <a:xfrm>
            <a:off x="7557000" y="5629900"/>
            <a:ext cx="1587000" cy="1117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sz="2200"/>
              <a:t>Cochlear Implants</a:t>
            </a:r>
          </a:p>
        </p:txBody>
      </p:sp>
      <p:sp>
        <p:nvSpPr>
          <p:cNvPr id="346" name="Shape 346"/>
          <p:cNvSpPr txBox="1"/>
          <p:nvPr/>
        </p:nvSpPr>
        <p:spPr>
          <a:xfrm>
            <a:off x="0" y="5326325"/>
            <a:ext cx="2083500" cy="1421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2200">
                <a:solidFill>
                  <a:schemeClr val="dk1"/>
                </a:solidFill>
              </a:rPr>
              <a:t>mechanical problem… surgically repair</a:t>
            </a:r>
          </a:p>
        </p:txBody>
      </p:sp>
    </p:spTree>
    <p:extLst>
      <p:ext uri="{BB962C8B-B14F-4D97-AF65-F5344CB8AC3E}">
        <p14:creationId xmlns:p14="http://schemas.microsoft.com/office/powerpoint/2010/main" val="2726189467"/>
      </p:ext>
    </p:extLst>
  </p:cSld>
  <p:clrMapOvr>
    <a:masterClrMapping/>
  </p:clrMapOvr>
  <p:transition xmlns:p14="http://schemas.microsoft.com/office/powerpoint/2010/main" spd="slow">
    <p:cut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b="1" dirty="0" smtClean="0"/>
              <a:t>Properties of Sound</a:t>
            </a:r>
            <a:endParaRPr lang="en-US" sz="5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9200"/>
            <a:ext cx="9144000" cy="5901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44240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Shape 351"/>
          <p:cNvSpPr txBox="1">
            <a:spLocks noGrp="1"/>
          </p:cNvSpPr>
          <p:nvPr>
            <p:ph type="title"/>
          </p:nvPr>
        </p:nvSpPr>
        <p:spPr>
          <a:xfrm>
            <a:off x="381000" y="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sz="4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Senses</a:t>
            </a:r>
          </a:p>
        </p:txBody>
      </p:sp>
      <p:sp>
        <p:nvSpPr>
          <p:cNvPr id="352" name="Shape 35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sz="3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3" name="Shape 35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246" y="1219200"/>
            <a:ext cx="9036307" cy="4861559"/>
          </a:xfrm>
          <a:prstGeom prst="rect">
            <a:avLst/>
          </a:prstGeom>
          <a:noFill/>
          <a:ln>
            <a:noFill/>
          </a:ln>
        </p:spPr>
      </p:pic>
      <p:sp>
        <p:nvSpPr>
          <p:cNvPr id="354" name="Shape 354"/>
          <p:cNvSpPr/>
          <p:nvPr/>
        </p:nvSpPr>
        <p:spPr>
          <a:xfrm>
            <a:off x="259400" y="5220500"/>
            <a:ext cx="1377900" cy="372900"/>
          </a:xfrm>
          <a:prstGeom prst="roundRect">
            <a:avLst>
              <a:gd name="adj" fmla="val 16667"/>
            </a:avLst>
          </a:prstGeom>
          <a:solidFill>
            <a:srgbClr val="E06666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55" name="Shape 355"/>
          <p:cNvSpPr/>
          <p:nvPr/>
        </p:nvSpPr>
        <p:spPr>
          <a:xfrm>
            <a:off x="129650" y="4529825"/>
            <a:ext cx="1637400" cy="502500"/>
          </a:xfrm>
          <a:prstGeom prst="roundRect">
            <a:avLst>
              <a:gd name="adj" fmla="val 16667"/>
            </a:avLst>
          </a:prstGeom>
          <a:solidFill>
            <a:srgbClr val="E06666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56" name="Shape 356"/>
          <p:cNvSpPr/>
          <p:nvPr/>
        </p:nvSpPr>
        <p:spPr>
          <a:xfrm>
            <a:off x="129650" y="1861200"/>
            <a:ext cx="1637400" cy="502500"/>
          </a:xfrm>
          <a:prstGeom prst="roundRect">
            <a:avLst>
              <a:gd name="adj" fmla="val 16667"/>
            </a:avLst>
          </a:prstGeom>
          <a:solidFill>
            <a:srgbClr val="E06666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57" name="Shape 357"/>
          <p:cNvSpPr/>
          <p:nvPr/>
        </p:nvSpPr>
        <p:spPr>
          <a:xfrm>
            <a:off x="129650" y="2451350"/>
            <a:ext cx="1637400" cy="502500"/>
          </a:xfrm>
          <a:prstGeom prst="roundRect">
            <a:avLst>
              <a:gd name="adj" fmla="val 16667"/>
            </a:avLst>
          </a:prstGeom>
          <a:solidFill>
            <a:srgbClr val="E06666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58" name="Shape 358"/>
          <p:cNvSpPr/>
          <p:nvPr/>
        </p:nvSpPr>
        <p:spPr>
          <a:xfrm>
            <a:off x="218750" y="3463525"/>
            <a:ext cx="1459200" cy="372900"/>
          </a:xfrm>
          <a:prstGeom prst="roundRect">
            <a:avLst>
              <a:gd name="adj" fmla="val 16667"/>
            </a:avLst>
          </a:prstGeom>
          <a:solidFill>
            <a:srgbClr val="E06666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59" name="Shape 359"/>
          <p:cNvSpPr/>
          <p:nvPr/>
        </p:nvSpPr>
        <p:spPr>
          <a:xfrm>
            <a:off x="218750" y="4029225"/>
            <a:ext cx="1167300" cy="307800"/>
          </a:xfrm>
          <a:prstGeom prst="roundRect">
            <a:avLst>
              <a:gd name="adj" fmla="val 16667"/>
            </a:avLst>
          </a:prstGeom>
          <a:solidFill>
            <a:srgbClr val="E06666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46795947"/>
      </p:ext>
    </p:extLst>
  </p:cSld>
  <p:clrMapOvr>
    <a:masterClrMapping/>
  </p:clrMapOvr>
  <p:transition xmlns:p14="http://schemas.microsoft.com/office/powerpoint/2010/main" spd="slow">
    <p:cut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5400" b="1" dirty="0" smtClean="0"/>
              <a:t>The Senses</a:t>
            </a:r>
            <a:endParaRPr lang="en-US" sz="5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47" y="1219200"/>
            <a:ext cx="9036307" cy="4861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465293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Shape 311"/>
          <p:cNvSpPr txBox="1">
            <a:spLocks noGrp="1"/>
          </p:cNvSpPr>
          <p:nvPr>
            <p:ph type="title"/>
          </p:nvPr>
        </p:nvSpPr>
        <p:spPr>
          <a:xfrm>
            <a:off x="0" y="7883"/>
            <a:ext cx="91440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rgbClr val="7030A0"/>
              </a:buClr>
              <a:buSzPct val="25000"/>
              <a:buFont typeface="Calibri"/>
              <a:buNone/>
            </a:pPr>
            <a:r>
              <a:rPr lang="en-US" sz="4320" b="1" i="0" u="none" strike="noStrike" cap="none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Gestalt Principles </a:t>
            </a:r>
            <a:br>
              <a:rPr lang="en-US" sz="4320" b="1" i="0" u="none" strike="noStrike" cap="none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432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(explain visual perception)</a:t>
            </a:r>
          </a:p>
        </p:txBody>
      </p:sp>
      <p:pic>
        <p:nvPicPr>
          <p:cNvPr id="312" name="Shape 3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96498" y="1150883"/>
            <a:ext cx="5551002" cy="5822729"/>
          </a:xfrm>
          <a:prstGeom prst="rect">
            <a:avLst/>
          </a:prstGeom>
          <a:noFill/>
          <a:ln>
            <a:noFill/>
          </a:ln>
        </p:spPr>
      </p:pic>
      <p:sp>
        <p:nvSpPr>
          <p:cNvPr id="313" name="Shape 313"/>
          <p:cNvSpPr/>
          <p:nvPr/>
        </p:nvSpPr>
        <p:spPr>
          <a:xfrm>
            <a:off x="2399500" y="2286000"/>
            <a:ext cx="1410600" cy="372900"/>
          </a:xfrm>
          <a:prstGeom prst="roundRect">
            <a:avLst>
              <a:gd name="adj" fmla="val 16667"/>
            </a:avLst>
          </a:prstGeom>
          <a:solidFill>
            <a:srgbClr val="FF00FF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14" name="Shape 314"/>
          <p:cNvSpPr/>
          <p:nvPr/>
        </p:nvSpPr>
        <p:spPr>
          <a:xfrm>
            <a:off x="2489550" y="4156950"/>
            <a:ext cx="1410600" cy="372900"/>
          </a:xfrm>
          <a:prstGeom prst="roundRect">
            <a:avLst>
              <a:gd name="adj" fmla="val 16667"/>
            </a:avLst>
          </a:prstGeom>
          <a:solidFill>
            <a:srgbClr val="FF00FF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15" name="Shape 315"/>
          <p:cNvSpPr/>
          <p:nvPr/>
        </p:nvSpPr>
        <p:spPr>
          <a:xfrm>
            <a:off x="5314550" y="2286000"/>
            <a:ext cx="1410600" cy="372900"/>
          </a:xfrm>
          <a:prstGeom prst="roundRect">
            <a:avLst>
              <a:gd name="adj" fmla="val 16667"/>
            </a:avLst>
          </a:prstGeom>
          <a:solidFill>
            <a:srgbClr val="FF00FF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16" name="Shape 316"/>
          <p:cNvSpPr/>
          <p:nvPr/>
        </p:nvSpPr>
        <p:spPr>
          <a:xfrm>
            <a:off x="5110275" y="4156950"/>
            <a:ext cx="1410600" cy="372900"/>
          </a:xfrm>
          <a:prstGeom prst="roundRect">
            <a:avLst>
              <a:gd name="adj" fmla="val 16667"/>
            </a:avLst>
          </a:prstGeom>
          <a:solidFill>
            <a:srgbClr val="FF00FF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17" name="Shape 317"/>
          <p:cNvSpPr/>
          <p:nvPr/>
        </p:nvSpPr>
        <p:spPr>
          <a:xfrm>
            <a:off x="3576550" y="6121950"/>
            <a:ext cx="1903500" cy="372900"/>
          </a:xfrm>
          <a:prstGeom prst="roundRect">
            <a:avLst>
              <a:gd name="adj" fmla="val 16667"/>
            </a:avLst>
          </a:prstGeom>
          <a:solidFill>
            <a:srgbClr val="FF00FF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318" name="Shape 3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4073" y="1441805"/>
            <a:ext cx="1903499" cy="844194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Shape 3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66250" y="5268400"/>
            <a:ext cx="1410600" cy="1410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Shape 3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258624" y="3356946"/>
            <a:ext cx="1295709" cy="1410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Shape 32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049222" y="1367425"/>
            <a:ext cx="1714500" cy="114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Shape 32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40127" y="3509370"/>
            <a:ext cx="1817449" cy="647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Shape 32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432000" y="5218501"/>
            <a:ext cx="1903500" cy="151038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22255269"/>
      </p:ext>
    </p:extLst>
  </p:cSld>
  <p:clrMapOvr>
    <a:masterClrMapping/>
  </p:clrMapOvr>
  <p:transition xmlns:p14="http://schemas.microsoft.com/office/powerpoint/2010/main" spd="slow">
    <p:cut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Shape 311"/>
          <p:cNvSpPr txBox="1">
            <a:spLocks noGrp="1"/>
          </p:cNvSpPr>
          <p:nvPr>
            <p:ph type="title"/>
          </p:nvPr>
        </p:nvSpPr>
        <p:spPr>
          <a:xfrm>
            <a:off x="0" y="7883"/>
            <a:ext cx="91440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rgbClr val="7030A0"/>
              </a:buClr>
              <a:buSzPct val="25000"/>
              <a:buFont typeface="Calibri"/>
              <a:buNone/>
            </a:pPr>
            <a:r>
              <a:rPr lang="en-US" sz="4320" b="1" i="0" u="none" strike="noStrike" cap="none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Gestalt Principles </a:t>
            </a:r>
            <a:br>
              <a:rPr lang="en-US" sz="4320" b="1" i="0" u="none" strike="noStrike" cap="none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432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(explain visual perception)</a:t>
            </a:r>
          </a:p>
        </p:txBody>
      </p:sp>
      <p:pic>
        <p:nvPicPr>
          <p:cNvPr id="312" name="Shape 3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96498" y="1150883"/>
            <a:ext cx="5551002" cy="582272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Shape 3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4073" y="1441805"/>
            <a:ext cx="1903499" cy="844194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Shape 3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66250" y="5268400"/>
            <a:ext cx="1410600" cy="1410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Shape 3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258624" y="3356946"/>
            <a:ext cx="1295709" cy="1410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Shape 32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049222" y="1367425"/>
            <a:ext cx="1714500" cy="114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Shape 32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40127" y="3509370"/>
            <a:ext cx="1817449" cy="647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Shape 32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432000" y="5218501"/>
            <a:ext cx="1903500" cy="151038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22255269"/>
      </p:ext>
    </p:extLst>
  </p:cSld>
  <p:clrMapOvr>
    <a:masterClrMapping/>
  </p:clrMapOvr>
  <p:transition xmlns:p14="http://schemas.microsoft.com/office/powerpoint/2010/main" spd="slow">
    <p:cut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8" name="Picture 6" descr="http://brunsappsych.weebly.com/uploads/1/4/9/0/14909260/6679781.png?49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33400"/>
            <a:ext cx="8547361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61168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Shape 364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sz="4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5" name="Shape 36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616" y="152400"/>
            <a:ext cx="9085500" cy="3696000"/>
          </a:xfrm>
          <a:prstGeom prst="rect">
            <a:avLst/>
          </a:prstGeom>
          <a:noFill/>
          <a:ln>
            <a:noFill/>
          </a:ln>
        </p:spPr>
      </p:pic>
      <p:sp>
        <p:nvSpPr>
          <p:cNvPr id="366" name="Shape 366"/>
          <p:cNvSpPr/>
          <p:nvPr/>
        </p:nvSpPr>
        <p:spPr>
          <a:xfrm>
            <a:off x="1475375" y="1102450"/>
            <a:ext cx="940200" cy="178200"/>
          </a:xfrm>
          <a:prstGeom prst="roundRect">
            <a:avLst>
              <a:gd name="adj" fmla="val 16667"/>
            </a:avLst>
          </a:prstGeom>
          <a:solidFill>
            <a:srgbClr val="E06666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67" name="Shape 367"/>
          <p:cNvSpPr/>
          <p:nvPr/>
        </p:nvSpPr>
        <p:spPr>
          <a:xfrm>
            <a:off x="1368350" y="1486150"/>
            <a:ext cx="940200" cy="178200"/>
          </a:xfrm>
          <a:prstGeom prst="roundRect">
            <a:avLst>
              <a:gd name="adj" fmla="val 16667"/>
            </a:avLst>
          </a:prstGeom>
          <a:solidFill>
            <a:srgbClr val="E06666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68" name="Shape 368"/>
          <p:cNvSpPr/>
          <p:nvPr/>
        </p:nvSpPr>
        <p:spPr>
          <a:xfrm>
            <a:off x="1475375" y="1732850"/>
            <a:ext cx="940200" cy="178200"/>
          </a:xfrm>
          <a:prstGeom prst="roundRect">
            <a:avLst>
              <a:gd name="adj" fmla="val 16667"/>
            </a:avLst>
          </a:prstGeom>
          <a:solidFill>
            <a:srgbClr val="E06666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69" name="Shape 369"/>
          <p:cNvSpPr/>
          <p:nvPr/>
        </p:nvSpPr>
        <p:spPr>
          <a:xfrm>
            <a:off x="1475375" y="2159525"/>
            <a:ext cx="940200" cy="178200"/>
          </a:xfrm>
          <a:prstGeom prst="roundRect">
            <a:avLst>
              <a:gd name="adj" fmla="val 16667"/>
            </a:avLst>
          </a:prstGeom>
          <a:solidFill>
            <a:srgbClr val="E06666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70" name="Shape 370"/>
          <p:cNvSpPr/>
          <p:nvPr/>
        </p:nvSpPr>
        <p:spPr>
          <a:xfrm>
            <a:off x="1368350" y="2717225"/>
            <a:ext cx="940200" cy="178200"/>
          </a:xfrm>
          <a:prstGeom prst="roundRect">
            <a:avLst>
              <a:gd name="adj" fmla="val 16667"/>
            </a:avLst>
          </a:prstGeom>
          <a:solidFill>
            <a:srgbClr val="E06666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71" name="Shape 371"/>
          <p:cNvSpPr/>
          <p:nvPr/>
        </p:nvSpPr>
        <p:spPr>
          <a:xfrm>
            <a:off x="1368350" y="3145250"/>
            <a:ext cx="940200" cy="178200"/>
          </a:xfrm>
          <a:prstGeom prst="roundRect">
            <a:avLst>
              <a:gd name="adj" fmla="val 16667"/>
            </a:avLst>
          </a:prstGeom>
          <a:solidFill>
            <a:srgbClr val="E06666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72" name="Shape 372"/>
          <p:cNvSpPr/>
          <p:nvPr/>
        </p:nvSpPr>
        <p:spPr>
          <a:xfrm>
            <a:off x="1368350" y="3411150"/>
            <a:ext cx="940200" cy="301500"/>
          </a:xfrm>
          <a:prstGeom prst="roundRect">
            <a:avLst>
              <a:gd name="adj" fmla="val 16667"/>
            </a:avLst>
          </a:prstGeom>
          <a:solidFill>
            <a:srgbClr val="E06666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96831281"/>
      </p:ext>
    </p:extLst>
  </p:cSld>
  <p:clrMapOvr>
    <a:masterClrMapping/>
  </p:clrMapOvr>
  <p:transition xmlns:p14="http://schemas.microsoft.com/office/powerpoint/2010/main" spd="slow">
    <p:cut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b="1" dirty="0" smtClean="0"/>
              <a:t>Psychoactive Drugs</a:t>
            </a:r>
            <a:endParaRPr lang="en-US" sz="6000" b="1" dirty="0"/>
          </a:p>
        </p:txBody>
      </p:sp>
      <p:pic>
        <p:nvPicPr>
          <p:cNvPr id="11266" name="Picture 2" descr="http://tonks.disted.camosun.bc.ca/courses/psyc110/conscious/Image21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16" y="1600200"/>
            <a:ext cx="9085384" cy="3696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17032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Shape 377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sz="4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78" name="Shape 37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274637"/>
            <a:ext cx="9233224" cy="5410200"/>
          </a:xfrm>
          <a:prstGeom prst="rect">
            <a:avLst/>
          </a:prstGeom>
          <a:noFill/>
          <a:ln>
            <a:noFill/>
          </a:ln>
        </p:spPr>
      </p:pic>
      <p:sp>
        <p:nvSpPr>
          <p:cNvPr id="379" name="Shape 379"/>
          <p:cNvSpPr txBox="1"/>
          <p:nvPr/>
        </p:nvSpPr>
        <p:spPr>
          <a:xfrm>
            <a:off x="457200" y="5943600"/>
            <a:ext cx="8229600" cy="83099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24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**Stages 3+4 are now combined into 1 stage. So it goes stage 1, 2, 3 and REM</a:t>
            </a: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28739089"/>
      </p:ext>
    </p:extLst>
  </p:cSld>
  <p:clrMapOvr>
    <a:masterClrMapping/>
  </p:clrMapOvr>
  <p:transition xmlns:p14="http://schemas.microsoft.com/office/powerpoint/2010/main" spd="slow">
    <p:cut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5" name="Shape 3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4700" y="177225"/>
            <a:ext cx="5061102" cy="452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6" name="Shape 386"/>
          <p:cNvPicPr preferRelativeResize="0"/>
          <p:nvPr/>
        </p:nvPicPr>
        <p:blipFill rotWithShape="1">
          <a:blip r:embed="rId4">
            <a:alphaModFix/>
          </a:blip>
          <a:srcRect t="21405" b="23054"/>
          <a:stretch/>
        </p:blipFill>
        <p:spPr>
          <a:xfrm>
            <a:off x="457200" y="4745789"/>
            <a:ext cx="8616574" cy="2045236"/>
          </a:xfrm>
          <a:prstGeom prst="rect">
            <a:avLst/>
          </a:prstGeom>
          <a:noFill/>
          <a:ln>
            <a:noFill/>
          </a:ln>
        </p:spPr>
      </p:pic>
      <p:sp>
        <p:nvSpPr>
          <p:cNvPr id="387" name="Shape 387"/>
          <p:cNvSpPr txBox="1"/>
          <p:nvPr/>
        </p:nvSpPr>
        <p:spPr>
          <a:xfrm>
            <a:off x="883150" y="6264650"/>
            <a:ext cx="1862700" cy="388500"/>
          </a:xfrm>
          <a:prstGeom prst="rect">
            <a:avLst/>
          </a:prstGeom>
          <a:solidFill>
            <a:srgbClr val="B7B7B7"/>
          </a:solidFill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-US" sz="2200"/>
              <a:t>Theta Waves</a:t>
            </a:r>
          </a:p>
        </p:txBody>
      </p:sp>
      <p:sp>
        <p:nvSpPr>
          <p:cNvPr id="388" name="Shape 388"/>
          <p:cNvSpPr txBox="1"/>
          <p:nvPr/>
        </p:nvSpPr>
        <p:spPr>
          <a:xfrm>
            <a:off x="2843200" y="6112800"/>
            <a:ext cx="1862700" cy="745200"/>
          </a:xfrm>
          <a:prstGeom prst="rect">
            <a:avLst/>
          </a:prstGeom>
          <a:solidFill>
            <a:srgbClr val="B7B7B7"/>
          </a:solidFill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sz="2200"/>
              <a:t>Theta Waves w/ spindles</a:t>
            </a:r>
          </a:p>
        </p:txBody>
      </p:sp>
      <p:sp>
        <p:nvSpPr>
          <p:cNvPr id="389" name="Shape 389"/>
          <p:cNvSpPr txBox="1"/>
          <p:nvPr/>
        </p:nvSpPr>
        <p:spPr>
          <a:xfrm>
            <a:off x="4803250" y="6264650"/>
            <a:ext cx="1862700" cy="388500"/>
          </a:xfrm>
          <a:prstGeom prst="rect">
            <a:avLst/>
          </a:prstGeom>
          <a:solidFill>
            <a:srgbClr val="B7B7B7"/>
          </a:solidFill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sz="2200"/>
              <a:t>Delta Waves</a:t>
            </a:r>
          </a:p>
        </p:txBody>
      </p:sp>
      <p:sp>
        <p:nvSpPr>
          <p:cNvPr id="390" name="Shape 390"/>
          <p:cNvSpPr txBox="1"/>
          <p:nvPr/>
        </p:nvSpPr>
        <p:spPr>
          <a:xfrm>
            <a:off x="5783575" y="526200"/>
            <a:ext cx="2771700" cy="1722900"/>
          </a:xfrm>
          <a:prstGeom prst="rect">
            <a:avLst/>
          </a:prstGeom>
          <a:solidFill>
            <a:srgbClr val="B7B7B7"/>
          </a:solidFill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sz="2200"/>
              <a:t>Beta Waves= Awake</a:t>
            </a:r>
          </a:p>
          <a:p>
            <a:pPr lvl="0" algn="ctr" rtl="0">
              <a:spcBef>
                <a:spcPts val="0"/>
              </a:spcBef>
              <a:buNone/>
            </a:pPr>
            <a:endParaRPr sz="2200"/>
          </a:p>
          <a:p>
            <a:pPr lvl="0" algn="ctr" rtl="0">
              <a:spcBef>
                <a:spcPts val="0"/>
              </a:spcBef>
              <a:buNone/>
            </a:pPr>
            <a:r>
              <a:rPr lang="en-US" sz="2200"/>
              <a:t>Alpha Waves= Getting Sleepy</a:t>
            </a:r>
          </a:p>
        </p:txBody>
      </p:sp>
      <p:sp>
        <p:nvSpPr>
          <p:cNvPr id="391" name="Shape 391"/>
          <p:cNvSpPr txBox="1"/>
          <p:nvPr/>
        </p:nvSpPr>
        <p:spPr>
          <a:xfrm>
            <a:off x="6832875" y="6002475"/>
            <a:ext cx="1862700" cy="855600"/>
          </a:xfrm>
          <a:prstGeom prst="rect">
            <a:avLst/>
          </a:prstGeom>
          <a:solidFill>
            <a:srgbClr val="B7B7B7"/>
          </a:solidFill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sz="2200"/>
              <a:t>paradoxical sleep</a:t>
            </a:r>
          </a:p>
        </p:txBody>
      </p:sp>
    </p:spTree>
    <p:extLst>
      <p:ext uri="{BB962C8B-B14F-4D97-AF65-F5344CB8AC3E}">
        <p14:creationId xmlns:p14="http://schemas.microsoft.com/office/powerpoint/2010/main" val="3302745656"/>
      </p:ext>
    </p:extLst>
  </p:cSld>
  <p:clrMapOvr>
    <a:masterClrMapping/>
  </p:clrMapOvr>
  <p:transition xmlns:p14="http://schemas.microsoft.com/office/powerpoint/2010/main" spd="slow">
    <p:cut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Shape 396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sz="4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7" name="Shape 39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sz="3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98" name="Shape 39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76200"/>
            <a:ext cx="9448800" cy="7086600"/>
          </a:xfrm>
          <a:prstGeom prst="rect">
            <a:avLst/>
          </a:prstGeom>
          <a:noFill/>
          <a:ln>
            <a:noFill/>
          </a:ln>
        </p:spPr>
      </p:pic>
      <p:sp>
        <p:nvSpPr>
          <p:cNvPr id="399" name="Shape 399"/>
          <p:cNvSpPr/>
          <p:nvPr/>
        </p:nvSpPr>
        <p:spPr>
          <a:xfrm>
            <a:off x="220775" y="3587675"/>
            <a:ext cx="1669500" cy="427800"/>
          </a:xfrm>
          <a:prstGeom prst="roundRect">
            <a:avLst>
              <a:gd name="adj" fmla="val 16667"/>
            </a:avLst>
          </a:prstGeom>
          <a:solidFill>
            <a:srgbClr val="4A86E8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00" name="Shape 400"/>
          <p:cNvSpPr/>
          <p:nvPr/>
        </p:nvSpPr>
        <p:spPr>
          <a:xfrm>
            <a:off x="1960050" y="4085050"/>
            <a:ext cx="3462900" cy="427800"/>
          </a:xfrm>
          <a:prstGeom prst="roundRect">
            <a:avLst>
              <a:gd name="adj" fmla="val 16667"/>
            </a:avLst>
          </a:prstGeom>
          <a:solidFill>
            <a:srgbClr val="4A86E8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30212865"/>
      </p:ext>
    </p:extLst>
  </p:cSld>
  <p:clrMapOvr>
    <a:masterClrMapping/>
  </p:clrMapOvr>
  <p:transition xmlns:p14="http://schemas.microsoft.com/office/powerpoint/2010/main" spd="slow">
    <p:cut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200"/>
            <a:ext cx="9448800" cy="708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209800" y="381000"/>
            <a:ext cx="5715000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6000" b="1" dirty="0" smtClean="0"/>
              <a:t>Dream Theories</a:t>
            </a:r>
            <a:endParaRPr lang="en-US" sz="60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3505200" y="1371600"/>
            <a:ext cx="2819400" cy="533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51855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4800" b="1" dirty="0" smtClean="0">
                <a:solidFill>
                  <a:srgbClr val="0070C0"/>
                </a:solidFill>
              </a:rPr>
              <a:t>Pavlov’s</a:t>
            </a:r>
            <a:r>
              <a:rPr lang="en-US" sz="4800" b="1" dirty="0" smtClean="0"/>
              <a:t> Classical Conditioning</a:t>
            </a:r>
            <a:endParaRPr lang="en-US" sz="4800" b="1" dirty="0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990600"/>
            <a:ext cx="7924800" cy="5723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57584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05400" y="1524000"/>
            <a:ext cx="3733800" cy="3200400"/>
          </a:xfrm>
        </p:spPr>
        <p:txBody>
          <a:bodyPr>
            <a:noAutofit/>
          </a:bodyPr>
          <a:lstStyle/>
          <a:p>
            <a:r>
              <a:rPr lang="en-US" sz="4800" b="1" dirty="0" smtClean="0">
                <a:solidFill>
                  <a:srgbClr val="0070C0"/>
                </a:solidFill>
              </a:rPr>
              <a:t>Watson’s</a:t>
            </a:r>
            <a:r>
              <a:rPr lang="en-US" sz="4800" b="1" dirty="0" smtClean="0"/>
              <a:t> Little Albert Experiment</a:t>
            </a:r>
            <a:br>
              <a:rPr lang="en-US" sz="4800" b="1" dirty="0" smtClean="0"/>
            </a:br>
            <a:r>
              <a:rPr lang="en-US" sz="4800" b="1" dirty="0" smtClean="0"/>
              <a:t>(Classical Conditioning)</a:t>
            </a:r>
            <a:endParaRPr lang="en-US" sz="48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629"/>
            <a:ext cx="5181600" cy="7330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85387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671" y="457200"/>
            <a:ext cx="8839200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53340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Skinner’s</a:t>
            </a:r>
            <a:r>
              <a:rPr lang="en-US" b="1" dirty="0" smtClean="0"/>
              <a:t> Operant Conditioning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0841700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0070C0"/>
                </a:solidFill>
              </a:rPr>
              <a:t>Bandura’s</a:t>
            </a:r>
            <a:r>
              <a:rPr lang="en-US" b="1" dirty="0" smtClean="0"/>
              <a:t> Observational Learning</a:t>
            </a:r>
            <a:endParaRPr lang="en-US" b="1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47800"/>
            <a:ext cx="3800475" cy="3886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31902">
            <a:off x="5046338" y="1447800"/>
            <a:ext cx="1883615" cy="4986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19637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 txBox="1">
            <a:spLocks noGrp="1"/>
          </p:cNvSpPr>
          <p:nvPr>
            <p:ph type="title"/>
          </p:nvPr>
        </p:nvSpPr>
        <p:spPr>
          <a:xfrm>
            <a:off x="441960" y="-125436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sz="4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Experimental Design</a:t>
            </a:r>
          </a:p>
        </p:txBody>
      </p:sp>
      <p:pic>
        <p:nvPicPr>
          <p:cNvPr id="107" name="Shape 10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02833" y="3048000"/>
            <a:ext cx="3079165" cy="34442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Shape 10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7852" y="999978"/>
            <a:ext cx="4556759" cy="5695950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Shape 109"/>
          <p:cNvSpPr txBox="1"/>
          <p:nvPr/>
        </p:nvSpPr>
        <p:spPr>
          <a:xfrm>
            <a:off x="4648200" y="6380426"/>
            <a:ext cx="4343400" cy="46166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Control group = no treatment</a:t>
            </a:r>
          </a:p>
        </p:txBody>
      </p:sp>
      <p:pic>
        <p:nvPicPr>
          <p:cNvPr id="110" name="Shape 1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800598" y="762000"/>
            <a:ext cx="3383019" cy="2099488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Shape 111"/>
          <p:cNvSpPr/>
          <p:nvPr/>
        </p:nvSpPr>
        <p:spPr>
          <a:xfrm>
            <a:off x="210775" y="1567225"/>
            <a:ext cx="1378200" cy="3243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2" name="Shape 112"/>
          <p:cNvSpPr/>
          <p:nvPr/>
        </p:nvSpPr>
        <p:spPr>
          <a:xfrm>
            <a:off x="1913100" y="1599650"/>
            <a:ext cx="1248300" cy="3081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3" name="Shape 113"/>
          <p:cNvSpPr/>
          <p:nvPr/>
        </p:nvSpPr>
        <p:spPr>
          <a:xfrm>
            <a:off x="3420900" y="1583450"/>
            <a:ext cx="1086300" cy="3243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4" name="Shape 114"/>
          <p:cNvSpPr/>
          <p:nvPr/>
        </p:nvSpPr>
        <p:spPr>
          <a:xfrm>
            <a:off x="210775" y="3755950"/>
            <a:ext cx="4101900" cy="4617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59110943"/>
      </p:ext>
    </p:extLst>
  </p:cSld>
  <p:clrMapOvr>
    <a:masterClrMapping/>
  </p:clrMapOvr>
  <p:transition xmlns:p14="http://schemas.microsoft.com/office/powerpoint/2010/main" spd="slow">
    <p:cut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Shape 405"/>
          <p:cNvSpPr txBox="1">
            <a:spLocks noGrp="1"/>
          </p:cNvSpPr>
          <p:nvPr>
            <p:ph type="title"/>
          </p:nvPr>
        </p:nvSpPr>
        <p:spPr>
          <a:xfrm>
            <a:off x="234300" y="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sz="4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Memory</a:t>
            </a:r>
          </a:p>
        </p:txBody>
      </p:sp>
      <p:pic>
        <p:nvPicPr>
          <p:cNvPr id="406" name="Shape 40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093886"/>
            <a:ext cx="8698200" cy="4437062"/>
          </a:xfrm>
          <a:prstGeom prst="rect">
            <a:avLst/>
          </a:prstGeom>
          <a:noFill/>
          <a:ln>
            <a:noFill/>
          </a:ln>
        </p:spPr>
      </p:pic>
      <p:sp>
        <p:nvSpPr>
          <p:cNvPr id="407" name="Shape 407"/>
          <p:cNvSpPr/>
          <p:nvPr/>
        </p:nvSpPr>
        <p:spPr>
          <a:xfrm>
            <a:off x="1750975" y="2383275"/>
            <a:ext cx="1167300" cy="8754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b="1"/>
          </a:p>
        </p:txBody>
      </p:sp>
      <p:sp>
        <p:nvSpPr>
          <p:cNvPr id="408" name="Shape 408"/>
          <p:cNvSpPr/>
          <p:nvPr/>
        </p:nvSpPr>
        <p:spPr>
          <a:xfrm>
            <a:off x="4442300" y="2454600"/>
            <a:ext cx="1287300" cy="8754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09" name="Shape 409"/>
          <p:cNvSpPr/>
          <p:nvPr/>
        </p:nvSpPr>
        <p:spPr>
          <a:xfrm>
            <a:off x="7130350" y="2383275"/>
            <a:ext cx="1287300" cy="8754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32585018"/>
      </p:ext>
    </p:extLst>
  </p:cSld>
  <p:clrMapOvr>
    <a:masterClrMapping/>
  </p:clrMapOvr>
  <p:transition xmlns:p14="http://schemas.microsoft.com/office/powerpoint/2010/main" spd="slow">
    <p:cut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43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6000" b="1" dirty="0" smtClean="0"/>
              <a:t>Memory</a:t>
            </a:r>
            <a:endParaRPr lang="en-US" sz="6000" b="1" dirty="0"/>
          </a:p>
        </p:txBody>
      </p:sp>
      <p:pic>
        <p:nvPicPr>
          <p:cNvPr id="25602" name="Picture 2" descr="http://www.methodsandtools.com/archive/psychoux3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9200"/>
            <a:ext cx="9144000" cy="4664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16511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Shape 414"/>
          <p:cNvSpPr txBox="1">
            <a:spLocks noGrp="1"/>
          </p:cNvSpPr>
          <p:nvPr>
            <p:ph type="title"/>
          </p:nvPr>
        </p:nvSpPr>
        <p:spPr>
          <a:xfrm>
            <a:off x="457200" y="-21102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rgbClr val="7030A0"/>
              </a:buClr>
              <a:buSzPct val="25000"/>
              <a:buFont typeface="Calibri"/>
              <a:buNone/>
            </a:pPr>
            <a:r>
              <a:rPr lang="en-US" sz="4400" b="1" i="0" u="none" strike="noStrike" cap="none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Interference</a:t>
            </a:r>
            <a:r>
              <a:rPr lang="en-US" sz="4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(memory)</a:t>
            </a:r>
          </a:p>
        </p:txBody>
      </p:sp>
      <p:pic>
        <p:nvPicPr>
          <p:cNvPr id="415" name="Shape 4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5800" y="2514600"/>
            <a:ext cx="7543800" cy="2711948"/>
          </a:xfrm>
          <a:prstGeom prst="rect">
            <a:avLst/>
          </a:prstGeom>
          <a:noFill/>
          <a:ln>
            <a:noFill/>
          </a:ln>
        </p:spPr>
      </p:pic>
      <p:sp>
        <p:nvSpPr>
          <p:cNvPr id="416" name="Shape 416"/>
          <p:cNvSpPr txBox="1"/>
          <p:nvPr/>
        </p:nvSpPr>
        <p:spPr>
          <a:xfrm>
            <a:off x="5257800" y="1295400"/>
            <a:ext cx="3657600" cy="138499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Can’t remember new stuff b/c old stuff gets in the way</a:t>
            </a:r>
          </a:p>
        </p:txBody>
      </p:sp>
      <p:sp>
        <p:nvSpPr>
          <p:cNvPr id="417" name="Shape 417"/>
          <p:cNvSpPr/>
          <p:nvPr/>
        </p:nvSpPr>
        <p:spPr>
          <a:xfrm>
            <a:off x="419100" y="1352841"/>
            <a:ext cx="4038599" cy="138499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Can’t remember old stuff b/c new stuff gets in the way</a:t>
            </a:r>
          </a:p>
        </p:txBody>
      </p:sp>
      <p:sp>
        <p:nvSpPr>
          <p:cNvPr id="418" name="Shape 418"/>
          <p:cNvSpPr/>
          <p:nvPr/>
        </p:nvSpPr>
        <p:spPr>
          <a:xfrm>
            <a:off x="1248375" y="2588650"/>
            <a:ext cx="1183500" cy="778200"/>
          </a:xfrm>
          <a:prstGeom prst="diagStripe">
            <a:avLst>
              <a:gd name="adj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19" name="Shape 419"/>
          <p:cNvSpPr/>
          <p:nvPr/>
        </p:nvSpPr>
        <p:spPr>
          <a:xfrm>
            <a:off x="5048650" y="2737825"/>
            <a:ext cx="1183500" cy="778200"/>
          </a:xfrm>
          <a:prstGeom prst="diagStripe">
            <a:avLst>
              <a:gd name="adj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13095395"/>
      </p:ext>
    </p:extLst>
  </p:cSld>
  <p:clrMapOvr>
    <a:masterClrMapping/>
  </p:clrMapOvr>
  <p:transition xmlns:p14="http://schemas.microsoft.com/office/powerpoint/2010/main" spd="slow">
    <p:cut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Shape 414"/>
          <p:cNvSpPr txBox="1">
            <a:spLocks noGrp="1"/>
          </p:cNvSpPr>
          <p:nvPr>
            <p:ph type="title"/>
          </p:nvPr>
        </p:nvSpPr>
        <p:spPr>
          <a:xfrm>
            <a:off x="457200" y="-21102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rgbClr val="7030A0"/>
              </a:buClr>
              <a:buSzPct val="25000"/>
              <a:buFont typeface="Calibri"/>
              <a:buNone/>
            </a:pPr>
            <a:r>
              <a:rPr lang="en-US" sz="4400" b="1" i="0" u="none" strike="noStrike" cap="none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Interference</a:t>
            </a:r>
            <a:r>
              <a:rPr lang="en-US" sz="4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(memory)</a:t>
            </a:r>
          </a:p>
        </p:txBody>
      </p:sp>
      <p:pic>
        <p:nvPicPr>
          <p:cNvPr id="415" name="Shape 4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5800" y="2514600"/>
            <a:ext cx="7543800" cy="2711948"/>
          </a:xfrm>
          <a:prstGeom prst="rect">
            <a:avLst/>
          </a:prstGeom>
          <a:noFill/>
          <a:ln>
            <a:noFill/>
          </a:ln>
        </p:spPr>
      </p:pic>
      <p:sp>
        <p:nvSpPr>
          <p:cNvPr id="416" name="Shape 416"/>
          <p:cNvSpPr txBox="1"/>
          <p:nvPr/>
        </p:nvSpPr>
        <p:spPr>
          <a:xfrm>
            <a:off x="5257800" y="1295400"/>
            <a:ext cx="3657600" cy="138499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Can’t remember new stuff b/c old stuff gets in the way</a:t>
            </a:r>
          </a:p>
        </p:txBody>
      </p:sp>
      <p:sp>
        <p:nvSpPr>
          <p:cNvPr id="417" name="Shape 417"/>
          <p:cNvSpPr/>
          <p:nvPr/>
        </p:nvSpPr>
        <p:spPr>
          <a:xfrm>
            <a:off x="419100" y="1352841"/>
            <a:ext cx="4038599" cy="138499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Can’t remember old stuff b/c new stuff gets in the way</a:t>
            </a:r>
          </a:p>
        </p:txBody>
      </p:sp>
    </p:spTree>
    <p:extLst>
      <p:ext uri="{BB962C8B-B14F-4D97-AF65-F5344CB8AC3E}">
        <p14:creationId xmlns:p14="http://schemas.microsoft.com/office/powerpoint/2010/main" val="3313095395"/>
      </p:ext>
    </p:extLst>
  </p:cSld>
  <p:clrMapOvr>
    <a:masterClrMapping/>
  </p:clrMapOvr>
  <p:transition xmlns:p14="http://schemas.microsoft.com/office/powerpoint/2010/main" spd="slow">
    <p:cut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Shape 424"/>
          <p:cNvSpPr txBox="1">
            <a:spLocks noGrp="1"/>
          </p:cNvSpPr>
          <p:nvPr>
            <p:ph type="title"/>
          </p:nvPr>
        </p:nvSpPr>
        <p:spPr>
          <a:xfrm>
            <a:off x="457200" y="26963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sz="4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Problem Solving (cognition)</a:t>
            </a:r>
          </a:p>
        </p:txBody>
      </p:sp>
      <p:pic>
        <p:nvPicPr>
          <p:cNvPr id="425" name="Shape 4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" y="1219200"/>
            <a:ext cx="8824614" cy="4190999"/>
          </a:xfrm>
          <a:prstGeom prst="rect">
            <a:avLst/>
          </a:prstGeom>
          <a:noFill/>
          <a:ln>
            <a:noFill/>
          </a:ln>
        </p:spPr>
      </p:pic>
      <p:sp>
        <p:nvSpPr>
          <p:cNvPr id="426" name="Shape 426"/>
          <p:cNvSpPr/>
          <p:nvPr/>
        </p:nvSpPr>
        <p:spPr>
          <a:xfrm>
            <a:off x="324250" y="1794225"/>
            <a:ext cx="1070100" cy="4377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27" name="Shape 427"/>
          <p:cNvSpPr/>
          <p:nvPr/>
        </p:nvSpPr>
        <p:spPr>
          <a:xfrm>
            <a:off x="324250" y="3616550"/>
            <a:ext cx="1070100" cy="4377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1177050"/>
      </p:ext>
    </p:extLst>
  </p:cSld>
  <p:clrMapOvr>
    <a:masterClrMapping/>
  </p:clrMapOvr>
  <p:transition xmlns:p14="http://schemas.microsoft.com/office/powerpoint/2010/main" spd="slow">
    <p:cut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Shape 424"/>
          <p:cNvSpPr txBox="1">
            <a:spLocks noGrp="1"/>
          </p:cNvSpPr>
          <p:nvPr>
            <p:ph type="title"/>
          </p:nvPr>
        </p:nvSpPr>
        <p:spPr>
          <a:xfrm>
            <a:off x="457200" y="26963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sz="4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Problem Solving (cognition)</a:t>
            </a:r>
          </a:p>
        </p:txBody>
      </p:sp>
      <p:pic>
        <p:nvPicPr>
          <p:cNvPr id="425" name="Shape 4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" y="1219200"/>
            <a:ext cx="8824614" cy="41909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1177050"/>
      </p:ext>
    </p:extLst>
  </p:cSld>
  <p:clrMapOvr>
    <a:masterClrMapping/>
  </p:clrMapOvr>
  <p:transition xmlns:p14="http://schemas.microsoft.com/office/powerpoint/2010/main" spd="slow">
    <p:cut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2" name="Shape 4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88483" y="2216331"/>
            <a:ext cx="4048125" cy="4626428"/>
          </a:xfrm>
          <a:prstGeom prst="rect">
            <a:avLst/>
          </a:prstGeom>
          <a:noFill/>
          <a:ln>
            <a:noFill/>
          </a:ln>
        </p:spPr>
      </p:pic>
      <p:pic>
        <p:nvPicPr>
          <p:cNvPr id="433" name="Shape 4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14400" y="228600"/>
            <a:ext cx="7396294" cy="1752600"/>
          </a:xfrm>
          <a:prstGeom prst="rect">
            <a:avLst/>
          </a:prstGeom>
          <a:noFill/>
          <a:ln>
            <a:noFill/>
          </a:ln>
        </p:spPr>
      </p:pic>
      <p:sp>
        <p:nvSpPr>
          <p:cNvPr id="434" name="Shape 434"/>
          <p:cNvSpPr/>
          <p:nvPr/>
        </p:nvSpPr>
        <p:spPr>
          <a:xfrm>
            <a:off x="1102475" y="372900"/>
            <a:ext cx="5253000" cy="502500"/>
          </a:xfrm>
          <a:prstGeom prst="roundRect">
            <a:avLst>
              <a:gd name="adj" fmla="val 16667"/>
            </a:avLst>
          </a:prstGeom>
          <a:solidFill>
            <a:srgbClr val="FFE599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5560446"/>
      </p:ext>
    </p:extLst>
  </p:cSld>
  <p:clrMapOvr>
    <a:masterClrMapping/>
  </p:clrMapOvr>
  <p:transition xmlns:p14="http://schemas.microsoft.com/office/powerpoint/2010/main" spd="slow">
    <p:cut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2" name="Shape 4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88483" y="2216331"/>
            <a:ext cx="4048125" cy="4626428"/>
          </a:xfrm>
          <a:prstGeom prst="rect">
            <a:avLst/>
          </a:prstGeom>
          <a:noFill/>
          <a:ln>
            <a:noFill/>
          </a:ln>
        </p:spPr>
      </p:pic>
      <p:pic>
        <p:nvPicPr>
          <p:cNvPr id="433" name="Shape 4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14400" y="228600"/>
            <a:ext cx="7396294" cy="1752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5560446"/>
      </p:ext>
    </p:extLst>
  </p:cSld>
  <p:clrMapOvr>
    <a:masterClrMapping/>
  </p:clrMapOvr>
  <p:transition xmlns:p14="http://schemas.microsoft.com/office/powerpoint/2010/main" spd="slow">
    <p:cut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Shape 439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rgbClr val="7030A0"/>
              </a:buClr>
              <a:buSzPct val="25000"/>
              <a:buFont typeface="Calibri"/>
              <a:buNone/>
            </a:pPr>
            <a:r>
              <a:rPr lang="en-US" sz="4800" b="1" i="0" u="none" strike="noStrike" cap="none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Representativeness Heuristic</a:t>
            </a:r>
          </a:p>
        </p:txBody>
      </p:sp>
      <p:sp>
        <p:nvSpPr>
          <p:cNvPr id="440" name="Shape 44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Overestimate probability/judge based on our prototype</a:t>
            </a:r>
          </a:p>
        </p:txBody>
      </p:sp>
      <p:pic>
        <p:nvPicPr>
          <p:cNvPr id="441" name="Shape 4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10200" y="2743200"/>
            <a:ext cx="2971799" cy="3027405"/>
          </a:xfrm>
          <a:prstGeom prst="rect">
            <a:avLst/>
          </a:prstGeom>
          <a:noFill/>
          <a:ln>
            <a:noFill/>
          </a:ln>
        </p:spPr>
      </p:pic>
      <p:sp>
        <p:nvSpPr>
          <p:cNvPr id="442" name="Shape 442"/>
          <p:cNvSpPr txBox="1"/>
          <p:nvPr/>
        </p:nvSpPr>
        <p:spPr>
          <a:xfrm>
            <a:off x="532227" y="3733800"/>
            <a:ext cx="4876799" cy="267765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Ex. You think it’s likely to have an older, male history teacher because that’s the prototype (when really, most teachers in our SS dept. are young and many are female)</a:t>
            </a:r>
          </a:p>
        </p:txBody>
      </p:sp>
    </p:spTree>
    <p:extLst>
      <p:ext uri="{BB962C8B-B14F-4D97-AF65-F5344CB8AC3E}">
        <p14:creationId xmlns:p14="http://schemas.microsoft.com/office/powerpoint/2010/main" val="1581979198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4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rgbClr val="7030A0"/>
              </a:buClr>
              <a:buSzPct val="25000"/>
              <a:buFont typeface="Calibri"/>
              <a:buNone/>
            </a:pPr>
            <a:r>
              <a:rPr lang="en-US" sz="4400" b="1" i="0" u="none" strike="noStrike" cap="none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Availability heuristic</a:t>
            </a:r>
          </a:p>
        </p:txBody>
      </p:sp>
      <p:sp>
        <p:nvSpPr>
          <p:cNvPr id="448" name="Shape 448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Overestimate probability or judge things based on information that is available/shown to you</a:t>
            </a:r>
          </a:p>
        </p:txBody>
      </p:sp>
      <p:pic>
        <p:nvPicPr>
          <p:cNvPr id="449" name="Shape 4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34000" y="4343400"/>
            <a:ext cx="3429000" cy="2117749"/>
          </a:xfrm>
          <a:prstGeom prst="rect">
            <a:avLst/>
          </a:prstGeom>
          <a:noFill/>
          <a:ln>
            <a:noFill/>
          </a:ln>
        </p:spPr>
      </p:pic>
      <p:sp>
        <p:nvSpPr>
          <p:cNvPr id="450" name="Shape 450"/>
          <p:cNvSpPr txBox="1"/>
          <p:nvPr/>
        </p:nvSpPr>
        <p:spPr>
          <a:xfrm>
            <a:off x="1066800" y="4318782"/>
            <a:ext cx="4114800" cy="156966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Ex. Ms. Sturgess hears about a plane crash on the news and thinks her chances of getting in a plane crash are higher now</a:t>
            </a:r>
          </a:p>
        </p:txBody>
      </p:sp>
    </p:spTree>
    <p:extLst>
      <p:ext uri="{BB962C8B-B14F-4D97-AF65-F5344CB8AC3E}">
        <p14:creationId xmlns:p14="http://schemas.microsoft.com/office/powerpoint/2010/main" val="269639018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4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1960" y="-125437"/>
            <a:ext cx="8229600" cy="1143000"/>
          </a:xfrm>
        </p:spPr>
        <p:txBody>
          <a:bodyPr/>
          <a:lstStyle/>
          <a:p>
            <a:r>
              <a:rPr lang="en-US" b="1" dirty="0" smtClean="0"/>
              <a:t>Experimental Design</a:t>
            </a:r>
            <a:endParaRPr lang="en-US" b="1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2834" y="3048000"/>
            <a:ext cx="3079166" cy="3444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52" y="999978"/>
            <a:ext cx="4556760" cy="569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648200" y="6380426"/>
            <a:ext cx="434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Control group = no treatment</a:t>
            </a:r>
            <a:endParaRPr lang="en-US" sz="2400" dirty="0"/>
          </a:p>
        </p:txBody>
      </p:sp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599" y="762000"/>
            <a:ext cx="3383019" cy="2099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98231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2774" y="2176029"/>
            <a:ext cx="6329362" cy="410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/>
          </a:bodyPr>
          <a:lstStyle/>
          <a:p>
            <a:r>
              <a:rPr lang="en-US" sz="5400" b="1" dirty="0" smtClean="0"/>
              <a:t>Projective Tests</a:t>
            </a:r>
            <a:endParaRPr lang="en-US" sz="5400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4876800" cy="3274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04800" y="4495800"/>
            <a:ext cx="2362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Rorschach Inkblot</a:t>
            </a:r>
            <a:endParaRPr lang="en-US" sz="32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3294185" y="6172200"/>
            <a:ext cx="502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Thematic Apperception Test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23223329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Shape 464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rgbClr val="7030A0"/>
              </a:buClr>
              <a:buSzPct val="25000"/>
              <a:buFont typeface="Calibri"/>
              <a:buNone/>
            </a:pPr>
            <a:r>
              <a:rPr lang="en-US" sz="4400" b="1" i="0" u="none" strike="noStrike" cap="none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Reliability</a:t>
            </a:r>
            <a:r>
              <a:rPr lang="en-US" sz="4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and </a:t>
            </a:r>
            <a:r>
              <a:rPr lang="en-US" sz="4400" b="1" i="0" u="none" strike="noStrike" cap="none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Validity</a:t>
            </a:r>
          </a:p>
        </p:txBody>
      </p:sp>
      <p:pic>
        <p:nvPicPr>
          <p:cNvPr id="465" name="Shape 46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8922" y="2209800"/>
            <a:ext cx="7924799" cy="4262291"/>
          </a:xfrm>
          <a:prstGeom prst="rect">
            <a:avLst/>
          </a:prstGeom>
          <a:noFill/>
          <a:ln>
            <a:noFill/>
          </a:ln>
        </p:spPr>
      </p:pic>
      <p:sp>
        <p:nvSpPr>
          <p:cNvPr id="466" name="Shape 466"/>
          <p:cNvSpPr txBox="1"/>
          <p:nvPr/>
        </p:nvSpPr>
        <p:spPr>
          <a:xfrm>
            <a:off x="141848" y="1061395"/>
            <a:ext cx="2743199" cy="156966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Not near target; test doesn’t cover what it’s supposed to, but it’s consistent</a:t>
            </a:r>
          </a:p>
        </p:txBody>
      </p:sp>
      <p:sp>
        <p:nvSpPr>
          <p:cNvPr id="467" name="Shape 467"/>
          <p:cNvSpPr txBox="1"/>
          <p:nvPr/>
        </p:nvSpPr>
        <p:spPr>
          <a:xfrm>
            <a:off x="3134750" y="1038649"/>
            <a:ext cx="2874498" cy="156966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 target every time; test is consistent and covers what it’s supposed to</a:t>
            </a:r>
          </a:p>
        </p:txBody>
      </p:sp>
      <p:sp>
        <p:nvSpPr>
          <p:cNvPr id="468" name="Shape 468"/>
          <p:cNvSpPr txBox="1"/>
          <p:nvPr/>
        </p:nvSpPr>
        <p:spPr>
          <a:xfrm>
            <a:off x="6477000" y="1480065"/>
            <a:ext cx="2362200" cy="83099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Not consistent; not in target</a:t>
            </a:r>
          </a:p>
        </p:txBody>
      </p:sp>
      <p:sp>
        <p:nvSpPr>
          <p:cNvPr id="469" name="Shape 469"/>
          <p:cNvSpPr/>
          <p:nvPr/>
        </p:nvSpPr>
        <p:spPr>
          <a:xfrm>
            <a:off x="1297025" y="4896250"/>
            <a:ext cx="1443000" cy="5349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70" name="Shape 470"/>
          <p:cNvSpPr/>
          <p:nvPr/>
        </p:nvSpPr>
        <p:spPr>
          <a:xfrm>
            <a:off x="3540875" y="4896250"/>
            <a:ext cx="1443000" cy="5349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71" name="Shape 471"/>
          <p:cNvSpPr/>
          <p:nvPr/>
        </p:nvSpPr>
        <p:spPr>
          <a:xfrm>
            <a:off x="5784725" y="4795725"/>
            <a:ext cx="1608300" cy="6354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47535197"/>
      </p:ext>
    </p:extLst>
  </p:cSld>
  <p:clrMapOvr>
    <a:masterClrMapping/>
  </p:clrMapOvr>
  <p:transition xmlns:p14="http://schemas.microsoft.com/office/powerpoint/2010/main" spd="slow">
    <p:cut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Shape 476"/>
          <p:cNvSpPr txBox="1">
            <a:spLocks noGrp="1"/>
          </p:cNvSpPr>
          <p:nvPr>
            <p:ph type="title"/>
          </p:nvPr>
        </p:nvSpPr>
        <p:spPr>
          <a:xfrm>
            <a:off x="228600" y="228600"/>
            <a:ext cx="86868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rgbClr val="00B0F0"/>
              </a:buClr>
              <a:buSzPct val="25000"/>
              <a:buFont typeface="Calibri"/>
              <a:buNone/>
            </a:pPr>
            <a:r>
              <a:rPr lang="en-US" sz="3959" b="1" i="0" u="none" strike="noStrike" cap="none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Gardner’s</a:t>
            </a:r>
            <a:r>
              <a:rPr lang="en-US" sz="3959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Multiple Intelligence Theory</a:t>
            </a:r>
          </a:p>
        </p:txBody>
      </p:sp>
      <p:pic>
        <p:nvPicPr>
          <p:cNvPr id="477" name="Shape 47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09800" y="1600200"/>
            <a:ext cx="5181600" cy="51471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53354335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Shape 482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rgbClr val="7030A0"/>
              </a:buClr>
              <a:buSzPct val="25000"/>
              <a:buFont typeface="Calibri"/>
              <a:buNone/>
            </a:pPr>
            <a:r>
              <a:rPr lang="en-US" sz="6000" b="1" i="0" u="none" strike="noStrike" cap="none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Drive Reduction Theory</a:t>
            </a:r>
          </a:p>
        </p:txBody>
      </p:sp>
      <p:pic>
        <p:nvPicPr>
          <p:cNvPr id="483" name="Shape 48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442" y="1828800"/>
            <a:ext cx="8649357" cy="251519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4" name="Shape 48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181600" y="4038600"/>
            <a:ext cx="3063711" cy="228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5" name="Shape 48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866900" y="3495675"/>
            <a:ext cx="2705100" cy="16859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65300996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Shape 490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rgbClr val="7030A0"/>
              </a:buClr>
              <a:buSzPct val="25000"/>
              <a:buFont typeface="Calibri"/>
              <a:buNone/>
            </a:pPr>
            <a:r>
              <a:rPr lang="en-US" sz="5400" b="1" i="0" u="none" strike="noStrike" cap="none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Arousal Theory </a:t>
            </a:r>
            <a:r>
              <a:rPr lang="en-US" sz="5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(Motivation)</a:t>
            </a:r>
          </a:p>
        </p:txBody>
      </p:sp>
      <p:sp>
        <p:nvSpPr>
          <p:cNvPr id="491" name="Shape 49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Seeking to increase or decrease stimulation</a:t>
            </a:r>
          </a:p>
          <a:p>
            <a:pPr marL="742950" marR="0" lvl="1" indent="-28575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</a:pPr>
            <a:r>
              <a:rPr lang="en-US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Ex. Being on your phone when bored in class</a:t>
            </a:r>
          </a:p>
        </p:txBody>
      </p:sp>
      <p:pic>
        <p:nvPicPr>
          <p:cNvPr id="492" name="Shape 49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8200" y="2830483"/>
            <a:ext cx="7467600" cy="35097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84964541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Shape 497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rgbClr val="7030A0"/>
              </a:buClr>
              <a:buSzPct val="25000"/>
              <a:buFont typeface="Calibri"/>
              <a:buNone/>
            </a:pPr>
            <a:r>
              <a:rPr lang="en-US" sz="6000" b="1" i="0" u="none" strike="noStrike" cap="none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Incentive Theory</a:t>
            </a:r>
          </a:p>
        </p:txBody>
      </p:sp>
      <p:sp>
        <p:nvSpPr>
          <p:cNvPr id="498" name="Shape 498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381999" cy="452596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Motivation through rewards (</a:t>
            </a:r>
            <a:r>
              <a:rPr lang="en-US" sz="3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extrinsic</a:t>
            </a:r>
            <a:r>
              <a:rPr lang="en-US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or </a:t>
            </a:r>
            <a:r>
              <a:rPr lang="en-US" sz="3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intrinsic</a:t>
            </a:r>
            <a:r>
              <a:rPr lang="en-US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</a:p>
        </p:txBody>
      </p:sp>
      <p:pic>
        <p:nvPicPr>
          <p:cNvPr id="499" name="Shape 49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62111" y="2835113"/>
            <a:ext cx="5972175" cy="347361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49481680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Shape 504"/>
          <p:cNvSpPr txBox="1">
            <a:spLocks noGrp="1"/>
          </p:cNvSpPr>
          <p:nvPr>
            <p:ph type="title"/>
          </p:nvPr>
        </p:nvSpPr>
        <p:spPr>
          <a:xfrm>
            <a:off x="253272" y="-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sz="4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Theories of Emotion</a:t>
            </a:r>
          </a:p>
        </p:txBody>
      </p:sp>
      <p:sp>
        <p:nvSpPr>
          <p:cNvPr id="505" name="Shape 50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sz="3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06" name="Shape 50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81000" y="914400"/>
            <a:ext cx="9498146" cy="6231672"/>
          </a:xfrm>
          <a:prstGeom prst="rect">
            <a:avLst/>
          </a:prstGeom>
          <a:noFill/>
          <a:ln>
            <a:noFill/>
          </a:ln>
        </p:spPr>
      </p:pic>
      <p:sp>
        <p:nvSpPr>
          <p:cNvPr id="507" name="Shape 507"/>
          <p:cNvSpPr/>
          <p:nvPr/>
        </p:nvSpPr>
        <p:spPr>
          <a:xfrm>
            <a:off x="0" y="2864250"/>
            <a:ext cx="1102500" cy="3243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08" name="Shape 508"/>
          <p:cNvSpPr/>
          <p:nvPr/>
        </p:nvSpPr>
        <p:spPr>
          <a:xfrm>
            <a:off x="0" y="4394750"/>
            <a:ext cx="1102500" cy="3243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09" name="Shape 509"/>
          <p:cNvSpPr/>
          <p:nvPr/>
        </p:nvSpPr>
        <p:spPr>
          <a:xfrm>
            <a:off x="0" y="6233275"/>
            <a:ext cx="1102500" cy="3243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0482947"/>
      </p:ext>
    </p:extLst>
  </p:cSld>
  <p:clrMapOvr>
    <a:masterClrMapping/>
  </p:clrMapOvr>
  <p:transition xmlns:p14="http://schemas.microsoft.com/office/powerpoint/2010/main" spd="slow">
    <p:cut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Shape 504"/>
          <p:cNvSpPr txBox="1">
            <a:spLocks noGrp="1"/>
          </p:cNvSpPr>
          <p:nvPr>
            <p:ph type="title"/>
          </p:nvPr>
        </p:nvSpPr>
        <p:spPr>
          <a:xfrm>
            <a:off x="253272" y="-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sz="4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Theories of Emotion</a:t>
            </a:r>
          </a:p>
        </p:txBody>
      </p:sp>
      <p:sp>
        <p:nvSpPr>
          <p:cNvPr id="505" name="Shape 50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sz="3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06" name="Shape 50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81000" y="914400"/>
            <a:ext cx="9498146" cy="62316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0482947"/>
      </p:ext>
    </p:extLst>
  </p:cSld>
  <p:clrMapOvr>
    <a:masterClrMapping/>
  </p:clrMapOvr>
  <p:transition xmlns:p14="http://schemas.microsoft.com/office/powerpoint/2010/main" spd="slow">
    <p:cut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Shape 514"/>
          <p:cNvSpPr txBox="1">
            <a:spLocks noGrp="1"/>
          </p:cNvSpPr>
          <p:nvPr>
            <p:ph type="title"/>
          </p:nvPr>
        </p:nvSpPr>
        <p:spPr>
          <a:xfrm>
            <a:off x="152400" y="274637"/>
            <a:ext cx="8534399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rgbClr val="0070C0"/>
              </a:buClr>
              <a:buSzPct val="25000"/>
              <a:buFont typeface="Calibri"/>
              <a:buNone/>
            </a:pPr>
            <a:r>
              <a:rPr lang="en-US" sz="4400" b="1" i="0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Selye’s</a:t>
            </a:r>
            <a:r>
              <a:rPr lang="en-US" sz="4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400" b="1" i="0" u="none" strike="noStrike" cap="none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General Adaption Syndrome </a:t>
            </a:r>
            <a:r>
              <a:rPr lang="en-US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(responses to stress)</a:t>
            </a:r>
          </a:p>
        </p:txBody>
      </p:sp>
      <p:pic>
        <p:nvPicPr>
          <p:cNvPr id="515" name="Shape 5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38400" y="1447800"/>
            <a:ext cx="4232968" cy="5171311"/>
          </a:xfrm>
          <a:prstGeom prst="rect">
            <a:avLst/>
          </a:prstGeom>
          <a:noFill/>
          <a:ln>
            <a:noFill/>
          </a:ln>
        </p:spPr>
      </p:pic>
      <p:sp>
        <p:nvSpPr>
          <p:cNvPr id="516" name="Shape 516"/>
          <p:cNvSpPr txBox="1"/>
          <p:nvPr/>
        </p:nvSpPr>
        <p:spPr>
          <a:xfrm>
            <a:off x="6687781" y="2032782"/>
            <a:ext cx="1828800" cy="64633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Fight or flight kicks in</a:t>
            </a:r>
          </a:p>
        </p:txBody>
      </p:sp>
      <p:sp>
        <p:nvSpPr>
          <p:cNvPr id="517" name="Shape 517"/>
          <p:cNvSpPr txBox="1"/>
          <p:nvPr/>
        </p:nvSpPr>
        <p:spPr>
          <a:xfrm>
            <a:off x="6650384" y="3629464"/>
            <a:ext cx="1828800" cy="64633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Bodily responses level off/plateau</a:t>
            </a:r>
          </a:p>
        </p:txBody>
      </p:sp>
      <p:sp>
        <p:nvSpPr>
          <p:cNvPr id="518" name="Shape 518"/>
          <p:cNvSpPr txBox="1"/>
          <p:nvPr/>
        </p:nvSpPr>
        <p:spPr>
          <a:xfrm>
            <a:off x="6650384" y="4800600"/>
            <a:ext cx="2244031" cy="120032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Bodily sources become depleted from prolonged stress</a:t>
            </a:r>
          </a:p>
        </p:txBody>
      </p:sp>
      <p:sp>
        <p:nvSpPr>
          <p:cNvPr id="519" name="Shape 519"/>
          <p:cNvSpPr/>
          <p:nvPr/>
        </p:nvSpPr>
        <p:spPr>
          <a:xfrm>
            <a:off x="3858650" y="2448125"/>
            <a:ext cx="1410600" cy="4863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20" name="Shape 520"/>
          <p:cNvSpPr/>
          <p:nvPr/>
        </p:nvSpPr>
        <p:spPr>
          <a:xfrm>
            <a:off x="4189400" y="3709500"/>
            <a:ext cx="2133600" cy="4863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21" name="Shape 521"/>
          <p:cNvSpPr/>
          <p:nvPr/>
        </p:nvSpPr>
        <p:spPr>
          <a:xfrm>
            <a:off x="2778800" y="5157625"/>
            <a:ext cx="2244000" cy="4863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93897673"/>
      </p:ext>
    </p:extLst>
  </p:cSld>
  <p:clrMapOvr>
    <a:masterClrMapping/>
  </p:clrMapOvr>
  <p:transition xmlns:p14="http://schemas.microsoft.com/office/powerpoint/2010/main" spd="slow">
    <p:cut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74638"/>
            <a:ext cx="8534400" cy="1143000"/>
          </a:xfrm>
        </p:spPr>
        <p:txBody>
          <a:bodyPr>
            <a:noAutofit/>
          </a:bodyPr>
          <a:lstStyle/>
          <a:p>
            <a:r>
              <a:rPr lang="en-US" b="1" dirty="0" err="1" smtClean="0">
                <a:solidFill>
                  <a:srgbClr val="0070C0"/>
                </a:solidFill>
              </a:rPr>
              <a:t>Selye’s</a:t>
            </a:r>
            <a:r>
              <a:rPr lang="en-US" b="1" dirty="0" smtClean="0"/>
              <a:t> General Adaption Syndrome (response to stress)</a:t>
            </a:r>
            <a:endParaRPr lang="en-US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447800"/>
            <a:ext cx="4232969" cy="517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953000" y="1981200"/>
            <a:ext cx="4191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/>
              <a:t>Remember: </a:t>
            </a:r>
            <a:r>
              <a:rPr lang="en-US" sz="6000" b="1" dirty="0" err="1" smtClean="0"/>
              <a:t>Selye’s</a:t>
            </a:r>
            <a:r>
              <a:rPr lang="en-US" sz="6000" b="1" dirty="0" smtClean="0"/>
              <a:t> </a:t>
            </a:r>
          </a:p>
          <a:p>
            <a:pPr algn="ctr"/>
            <a:r>
              <a:rPr lang="en-US" sz="6000" b="1" dirty="0" smtClean="0"/>
              <a:t>3 stages </a:t>
            </a:r>
            <a:r>
              <a:rPr lang="en-US" sz="6000" b="1" dirty="0" smtClean="0">
                <a:solidFill>
                  <a:schemeClr val="accent1"/>
                </a:solidFill>
              </a:rPr>
              <a:t>ARE</a:t>
            </a:r>
            <a:r>
              <a:rPr lang="en-US" sz="6000" b="1" dirty="0" smtClean="0"/>
              <a:t> a </a:t>
            </a:r>
            <a:r>
              <a:rPr lang="en-US" sz="6000" b="1" dirty="0" smtClean="0">
                <a:solidFill>
                  <a:srgbClr val="4F81BD"/>
                </a:solidFill>
              </a:rPr>
              <a:t>GAS</a:t>
            </a:r>
            <a:endParaRPr lang="en-US" sz="6000" b="1" dirty="0">
              <a:solidFill>
                <a:srgbClr val="4F81B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31495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Shape 1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28800" y="0"/>
            <a:ext cx="5410200" cy="2733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Shape 1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105400" y="3403830"/>
            <a:ext cx="3609534" cy="34248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Shape 12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50985" y="3429000"/>
            <a:ext cx="3603129" cy="3429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Shape 122"/>
          <p:cNvSpPr/>
          <p:nvPr/>
        </p:nvSpPr>
        <p:spPr>
          <a:xfrm>
            <a:off x="893884" y="1752600"/>
            <a:ext cx="685799" cy="838199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5400" cap="flat" cmpd="sng">
            <a:solidFill>
              <a:srgbClr val="395E89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" name="Shape 123"/>
          <p:cNvSpPr/>
          <p:nvPr/>
        </p:nvSpPr>
        <p:spPr>
          <a:xfrm rot="10800000">
            <a:off x="208084" y="1752600"/>
            <a:ext cx="685799" cy="838199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5400" cap="flat" cmpd="sng">
            <a:solidFill>
              <a:srgbClr val="395E89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" name="Shape 124"/>
          <p:cNvSpPr/>
          <p:nvPr/>
        </p:nvSpPr>
        <p:spPr>
          <a:xfrm rot="10800000">
            <a:off x="8372035" y="1437835"/>
            <a:ext cx="685799" cy="838199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5400" cap="flat" cmpd="sng">
            <a:solidFill>
              <a:srgbClr val="395E89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" name="Shape 125"/>
          <p:cNvSpPr/>
          <p:nvPr/>
        </p:nvSpPr>
        <p:spPr>
          <a:xfrm rot="10800000">
            <a:off x="7512734" y="1437835"/>
            <a:ext cx="685799" cy="838199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5400" cap="flat" cmpd="sng">
            <a:solidFill>
              <a:srgbClr val="395E89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" name="Shape 126"/>
          <p:cNvSpPr/>
          <p:nvPr/>
        </p:nvSpPr>
        <p:spPr>
          <a:xfrm>
            <a:off x="7512734" y="2438400"/>
            <a:ext cx="685799" cy="838199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5400" cap="flat" cmpd="sng">
            <a:solidFill>
              <a:srgbClr val="395E89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" name="Shape 127"/>
          <p:cNvSpPr/>
          <p:nvPr/>
        </p:nvSpPr>
        <p:spPr>
          <a:xfrm>
            <a:off x="8312247" y="2438400"/>
            <a:ext cx="685799" cy="838199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5400" cap="flat" cmpd="sng">
            <a:solidFill>
              <a:srgbClr val="395E89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" name="Shape 128"/>
          <p:cNvSpPr/>
          <p:nvPr/>
        </p:nvSpPr>
        <p:spPr>
          <a:xfrm>
            <a:off x="1345650" y="3550600"/>
            <a:ext cx="2042700" cy="259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29" name="Shape 129"/>
          <p:cNvSpPr/>
          <p:nvPr/>
        </p:nvSpPr>
        <p:spPr>
          <a:xfrm>
            <a:off x="5950075" y="3534375"/>
            <a:ext cx="1864500" cy="2271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95513595"/>
      </p:ext>
    </p:extLst>
  </p:cSld>
  <p:clrMapOvr>
    <a:masterClrMapping/>
  </p:clrMapOvr>
  <p:transition xmlns:p14="http://schemas.microsoft.com/office/powerpoint/2010/main" spd="slow">
    <p:cut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Shape 526"/>
          <p:cNvSpPr txBox="1">
            <a:spLocks noGrp="1"/>
          </p:cNvSpPr>
          <p:nvPr>
            <p:ph type="title"/>
          </p:nvPr>
        </p:nvSpPr>
        <p:spPr>
          <a:xfrm>
            <a:off x="381000" y="-83023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rgbClr val="7030A0"/>
              </a:buClr>
              <a:buSzPct val="25000"/>
              <a:buFont typeface="Calibri"/>
              <a:buNone/>
            </a:pPr>
            <a:r>
              <a:rPr lang="en-US" b="1">
                <a:solidFill>
                  <a:srgbClr val="7030A0"/>
                </a:solidFill>
              </a:rPr>
              <a:t>Yerkes Dodson </a:t>
            </a:r>
          </a:p>
        </p:txBody>
      </p:sp>
      <p:sp>
        <p:nvSpPr>
          <p:cNvPr id="527" name="Shape 527"/>
          <p:cNvSpPr txBox="1"/>
          <p:nvPr/>
        </p:nvSpPr>
        <p:spPr>
          <a:xfrm>
            <a:off x="228600" y="5369257"/>
            <a:ext cx="8763000" cy="138499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28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certain amount of arousal/stress is needed for us to perform well. Too much stress though will impair performance.</a:t>
            </a:r>
          </a:p>
        </p:txBody>
      </p:sp>
      <p:pic>
        <p:nvPicPr>
          <p:cNvPr id="528" name="Shape 5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52537" y="1447800"/>
            <a:ext cx="6486524" cy="32575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48149512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Shape 533"/>
          <p:cNvSpPr txBox="1">
            <a:spLocks noGrp="1"/>
          </p:cNvSpPr>
          <p:nvPr>
            <p:ph type="title"/>
          </p:nvPr>
        </p:nvSpPr>
        <p:spPr>
          <a:xfrm>
            <a:off x="5269975" y="1298650"/>
            <a:ext cx="441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rgbClr val="00B0F0"/>
              </a:buClr>
              <a:buSzPct val="25000"/>
              <a:buFont typeface="Calibri"/>
              <a:buNone/>
            </a:pPr>
            <a:r>
              <a:rPr lang="en-US" sz="3200" b="1" i="0" u="none" strike="noStrike" cap="none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Mary Ainsworth</a:t>
            </a:r>
          </a:p>
          <a:p>
            <a:pPr marL="0" marR="0" lvl="0" indent="0" algn="ctr" rtl="0">
              <a:spcBef>
                <a:spcPts val="0"/>
              </a:spcBef>
              <a:buClr>
                <a:srgbClr val="00B0F0"/>
              </a:buClr>
              <a:buSzPct val="25000"/>
              <a:buFont typeface="Calibri"/>
              <a:buNone/>
            </a:pPr>
            <a:r>
              <a:rPr lang="en-US" sz="3200" b="1">
                <a:solidFill>
                  <a:srgbClr val="00B0F0"/>
                </a:solidFill>
              </a:rPr>
              <a:t>Strange Situation</a:t>
            </a:r>
          </a:p>
        </p:txBody>
      </p:sp>
      <p:pic>
        <p:nvPicPr>
          <p:cNvPr id="534" name="Shape 534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-37514" y="-30479"/>
            <a:ext cx="5447713" cy="701665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35" name="Shape 535"/>
          <p:cNvCxnSpPr/>
          <p:nvPr/>
        </p:nvCxnSpPr>
        <p:spPr>
          <a:xfrm flipH="1">
            <a:off x="4343400" y="2632416"/>
            <a:ext cx="2666999" cy="381000"/>
          </a:xfrm>
          <a:prstGeom prst="straightConnector1">
            <a:avLst/>
          </a:prstGeom>
          <a:noFill/>
          <a:ln w="22225" cap="flat" cmpd="sng">
            <a:solidFill>
              <a:srgbClr val="FF0000"/>
            </a:solidFill>
            <a:prstDash val="solid"/>
            <a:round/>
            <a:headEnd type="none" w="med" len="med"/>
            <a:tailEnd type="stealth" w="lg" len="lg"/>
          </a:ln>
        </p:spPr>
      </p:cxnSp>
      <p:sp>
        <p:nvSpPr>
          <p:cNvPr id="536" name="Shape 536"/>
          <p:cNvSpPr/>
          <p:nvPr/>
        </p:nvSpPr>
        <p:spPr>
          <a:xfrm>
            <a:off x="470174" y="480975"/>
            <a:ext cx="972756" cy="599886"/>
          </a:xfrm>
          <a:prstGeom prst="flowChartTerminator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37" name="Shape 537"/>
          <p:cNvSpPr/>
          <p:nvPr/>
        </p:nvSpPr>
        <p:spPr>
          <a:xfrm>
            <a:off x="3962400" y="600950"/>
            <a:ext cx="972755" cy="599886"/>
          </a:xfrm>
          <a:prstGeom prst="flowChartTerminator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38" name="Shape 538"/>
          <p:cNvSpPr/>
          <p:nvPr/>
        </p:nvSpPr>
        <p:spPr>
          <a:xfrm>
            <a:off x="272375" y="4563350"/>
            <a:ext cx="972756" cy="599886"/>
          </a:xfrm>
          <a:prstGeom prst="flowChartTerminator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39" name="Shape 539"/>
          <p:cNvSpPr/>
          <p:nvPr/>
        </p:nvSpPr>
        <p:spPr>
          <a:xfrm>
            <a:off x="5807425" y="1388900"/>
            <a:ext cx="3190697" cy="599886"/>
          </a:xfrm>
          <a:prstGeom prst="flowChartTerminator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04643282"/>
      </p:ext>
    </p:extLst>
  </p:cSld>
  <p:clrMapOvr>
    <a:masterClrMapping/>
  </p:clrMapOvr>
  <p:transition xmlns:p14="http://schemas.microsoft.com/office/powerpoint/2010/main" spd="slow">
    <p:cut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48300" y="1752600"/>
            <a:ext cx="4419600" cy="1143000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Mary Ainsworth</a:t>
            </a:r>
            <a:endParaRPr lang="en-US" sz="3200" b="1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514" y="-30480"/>
            <a:ext cx="5447714" cy="7016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 flipH="1">
            <a:off x="4343400" y="2632417"/>
            <a:ext cx="2667000" cy="381000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59828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Shape 544"/>
          <p:cNvSpPr txBox="1">
            <a:spLocks noGrp="1"/>
          </p:cNvSpPr>
          <p:nvPr>
            <p:ph type="title"/>
          </p:nvPr>
        </p:nvSpPr>
        <p:spPr>
          <a:xfrm>
            <a:off x="457200" y="-1172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rgbClr val="0070C0"/>
              </a:buClr>
              <a:buSzPct val="25000"/>
              <a:buFont typeface="Calibri"/>
              <a:buNone/>
            </a:pPr>
            <a:r>
              <a:rPr lang="en-US" sz="3959" b="1" i="0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Piaget’s</a:t>
            </a:r>
            <a:r>
              <a:rPr lang="en-US" sz="3959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Stages of Cognitive Development</a:t>
            </a:r>
          </a:p>
        </p:txBody>
      </p:sp>
      <p:sp>
        <p:nvSpPr>
          <p:cNvPr id="545" name="Shape 545"/>
          <p:cNvSpPr/>
          <p:nvPr/>
        </p:nvSpPr>
        <p:spPr>
          <a:xfrm>
            <a:off x="3210124" y="2329225"/>
            <a:ext cx="2140074" cy="421523"/>
          </a:xfrm>
          <a:prstGeom prst="flowChartTerminator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546" name="Shape 5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1" y="1141824"/>
            <a:ext cx="7962053" cy="5719950"/>
          </a:xfrm>
          <a:prstGeom prst="rect">
            <a:avLst/>
          </a:prstGeom>
          <a:noFill/>
          <a:ln>
            <a:noFill/>
          </a:ln>
        </p:spPr>
      </p:pic>
      <p:sp>
        <p:nvSpPr>
          <p:cNvPr id="547" name="Shape 547"/>
          <p:cNvSpPr/>
          <p:nvPr/>
        </p:nvSpPr>
        <p:spPr>
          <a:xfrm>
            <a:off x="3242549" y="2410300"/>
            <a:ext cx="2140074" cy="259416"/>
          </a:xfrm>
          <a:prstGeom prst="flowChartTerminator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48" name="Shape 548"/>
          <p:cNvSpPr/>
          <p:nvPr/>
        </p:nvSpPr>
        <p:spPr>
          <a:xfrm>
            <a:off x="2730225" y="3746225"/>
            <a:ext cx="2328155" cy="259416"/>
          </a:xfrm>
          <a:prstGeom prst="flowChartTerminator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49" name="Shape 549"/>
          <p:cNvSpPr/>
          <p:nvPr/>
        </p:nvSpPr>
        <p:spPr>
          <a:xfrm>
            <a:off x="2023325" y="5082150"/>
            <a:ext cx="2328155" cy="259416"/>
          </a:xfrm>
          <a:prstGeom prst="flowChartTerminator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50" name="Shape 550"/>
          <p:cNvSpPr/>
          <p:nvPr/>
        </p:nvSpPr>
        <p:spPr>
          <a:xfrm>
            <a:off x="1413750" y="6418075"/>
            <a:ext cx="2328155" cy="259416"/>
          </a:xfrm>
          <a:prstGeom prst="flowChartTerminator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10360052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Shape 544"/>
          <p:cNvSpPr txBox="1">
            <a:spLocks noGrp="1"/>
          </p:cNvSpPr>
          <p:nvPr>
            <p:ph type="title"/>
          </p:nvPr>
        </p:nvSpPr>
        <p:spPr>
          <a:xfrm>
            <a:off x="457200" y="-1172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rgbClr val="0070C0"/>
              </a:buClr>
              <a:buSzPct val="25000"/>
              <a:buFont typeface="Calibri"/>
              <a:buNone/>
            </a:pPr>
            <a:r>
              <a:rPr lang="en-US" sz="3959" b="1" i="0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Piaget’s</a:t>
            </a:r>
            <a:r>
              <a:rPr lang="en-US" sz="3959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Stages of Cognitive Development</a:t>
            </a:r>
          </a:p>
        </p:txBody>
      </p:sp>
      <p:sp>
        <p:nvSpPr>
          <p:cNvPr id="545" name="Shape 545"/>
          <p:cNvSpPr/>
          <p:nvPr/>
        </p:nvSpPr>
        <p:spPr>
          <a:xfrm>
            <a:off x="3210124" y="2329225"/>
            <a:ext cx="2140074" cy="421523"/>
          </a:xfrm>
          <a:prstGeom prst="flowChartTerminator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546" name="Shape 5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1" y="1141824"/>
            <a:ext cx="7962053" cy="57199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10360052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5" name="Shape 55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200" y="533400"/>
            <a:ext cx="4419599" cy="5346289"/>
          </a:xfrm>
          <a:prstGeom prst="rect">
            <a:avLst/>
          </a:prstGeom>
          <a:noFill/>
          <a:ln>
            <a:noFill/>
          </a:ln>
        </p:spPr>
      </p:pic>
      <p:sp>
        <p:nvSpPr>
          <p:cNvPr id="556" name="Shape 556"/>
          <p:cNvSpPr txBox="1">
            <a:spLocks noGrp="1"/>
          </p:cNvSpPr>
          <p:nvPr>
            <p:ph type="title"/>
          </p:nvPr>
        </p:nvSpPr>
        <p:spPr>
          <a:xfrm>
            <a:off x="419100" y="5457707"/>
            <a:ext cx="3581399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 </a:t>
            </a:r>
            <a:r>
              <a:rPr lang="en-US" sz="2800" b="1" i="0" u="sng" strike="noStrike" cap="none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object permanence</a:t>
            </a:r>
          </a:p>
        </p:txBody>
      </p:sp>
      <p:pic>
        <p:nvPicPr>
          <p:cNvPr id="557" name="Shape 55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19600" y="152400"/>
            <a:ext cx="4536831" cy="1524000"/>
          </a:xfrm>
          <a:prstGeom prst="rect">
            <a:avLst/>
          </a:prstGeom>
          <a:noFill/>
          <a:ln>
            <a:noFill/>
          </a:ln>
        </p:spPr>
      </p:pic>
      <p:sp>
        <p:nvSpPr>
          <p:cNvPr id="558" name="Shape 558"/>
          <p:cNvSpPr txBox="1"/>
          <p:nvPr/>
        </p:nvSpPr>
        <p:spPr>
          <a:xfrm>
            <a:off x="5499092" y="1676400"/>
            <a:ext cx="2666999" cy="52321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 </a:t>
            </a:r>
            <a:r>
              <a:rPr lang="en-US" sz="2800" b="1" u="sng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conservation</a:t>
            </a:r>
          </a:p>
        </p:txBody>
      </p:sp>
      <p:pic>
        <p:nvPicPr>
          <p:cNvPr id="559" name="Shape 55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492057" y="2423864"/>
            <a:ext cx="2922384" cy="3981449"/>
          </a:xfrm>
          <a:prstGeom prst="rect">
            <a:avLst/>
          </a:prstGeom>
          <a:noFill/>
          <a:ln>
            <a:noFill/>
          </a:ln>
        </p:spPr>
      </p:pic>
      <p:sp>
        <p:nvSpPr>
          <p:cNvPr id="560" name="Shape 560"/>
          <p:cNvSpPr txBox="1"/>
          <p:nvPr/>
        </p:nvSpPr>
        <p:spPr>
          <a:xfrm>
            <a:off x="5943600" y="6339098"/>
            <a:ext cx="2019299" cy="52321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2800" b="1" u="sng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egocentrism</a:t>
            </a:r>
          </a:p>
        </p:txBody>
      </p:sp>
    </p:spTree>
    <p:extLst>
      <p:ext uri="{BB962C8B-B14F-4D97-AF65-F5344CB8AC3E}">
        <p14:creationId xmlns:p14="http://schemas.microsoft.com/office/powerpoint/2010/main" val="2057074345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33400"/>
            <a:ext cx="4419600" cy="5346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100" y="5457708"/>
            <a:ext cx="3581400" cy="1143000"/>
          </a:xfrm>
        </p:spPr>
        <p:txBody>
          <a:bodyPr>
            <a:normAutofit/>
          </a:bodyPr>
          <a:lstStyle/>
          <a:p>
            <a:r>
              <a:rPr lang="en-US" sz="2800" b="1" dirty="0" smtClean="0"/>
              <a:t>No object permanence</a:t>
            </a:r>
            <a:endParaRPr lang="en-US" sz="2800" b="1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52400"/>
            <a:ext cx="4536831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499092" y="1676400"/>
            <a:ext cx="2667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No conservation</a:t>
            </a:r>
            <a:endParaRPr lang="en-US" sz="2800" b="1" dirty="0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2058" y="2423864"/>
            <a:ext cx="2922384" cy="398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943600" y="6339098"/>
            <a:ext cx="2019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egocentrism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7180207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Shape 565"/>
          <p:cNvSpPr txBox="1">
            <a:spLocks noGrp="1"/>
          </p:cNvSpPr>
          <p:nvPr>
            <p:ph type="title"/>
          </p:nvPr>
        </p:nvSpPr>
        <p:spPr>
          <a:xfrm>
            <a:off x="-28135" y="274637"/>
            <a:ext cx="9172134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rgbClr val="0070C0"/>
              </a:buClr>
              <a:buSzPct val="25000"/>
              <a:buFont typeface="Calibri"/>
              <a:buNone/>
            </a:pPr>
            <a:r>
              <a:rPr lang="en-US" sz="3959" b="1" i="0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Piaget’s</a:t>
            </a:r>
            <a:r>
              <a:rPr lang="en-US" sz="3959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959" b="1" i="0" u="sng" strike="noStrike" cap="none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Assimilation</a:t>
            </a:r>
            <a:r>
              <a:rPr lang="en-US" sz="3959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+ </a:t>
            </a:r>
            <a:r>
              <a:rPr lang="en-US" sz="3959" b="1" i="0" u="sng" strike="noStrike" cap="none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Accommodation</a:t>
            </a:r>
          </a:p>
        </p:txBody>
      </p:sp>
      <p:pic>
        <p:nvPicPr>
          <p:cNvPr id="566" name="Shape 56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8135" y="1447800"/>
            <a:ext cx="9133835" cy="4419599"/>
          </a:xfrm>
          <a:prstGeom prst="rect">
            <a:avLst/>
          </a:prstGeom>
          <a:noFill/>
          <a:ln>
            <a:noFill/>
          </a:ln>
        </p:spPr>
      </p:pic>
      <p:sp>
        <p:nvSpPr>
          <p:cNvPr id="567" name="Shape 567"/>
          <p:cNvSpPr/>
          <p:nvPr/>
        </p:nvSpPr>
        <p:spPr>
          <a:xfrm>
            <a:off x="3793776" y="4702775"/>
            <a:ext cx="1767204" cy="259416"/>
          </a:xfrm>
          <a:prstGeom prst="flowChartTerminator">
            <a:avLst/>
          </a:prstGeom>
          <a:solidFill>
            <a:srgbClr val="0000FF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68" name="Shape 568"/>
          <p:cNvSpPr/>
          <p:nvPr/>
        </p:nvSpPr>
        <p:spPr>
          <a:xfrm>
            <a:off x="6442951" y="4702775"/>
            <a:ext cx="1767203" cy="259416"/>
          </a:xfrm>
          <a:prstGeom prst="flowChartTerminator">
            <a:avLst/>
          </a:prstGeom>
          <a:solidFill>
            <a:srgbClr val="0000FF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55275843"/>
      </p:ext>
    </p:extLst>
  </p:cSld>
  <p:clrMapOvr>
    <a:masterClrMapping/>
  </p:clrMapOvr>
  <p:transition xmlns:p14="http://schemas.microsoft.com/office/powerpoint/2010/main" spd="slow">
    <p:cut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8135" y="274638"/>
            <a:ext cx="9172135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Piaget’s</a:t>
            </a:r>
            <a:r>
              <a:rPr lang="en-US" b="1" dirty="0" smtClean="0"/>
              <a:t> Assimilation + Accommodation</a:t>
            </a:r>
            <a:endParaRPr lang="en-US" b="1" dirty="0"/>
          </a:p>
        </p:txBody>
      </p:sp>
      <p:pic>
        <p:nvPicPr>
          <p:cNvPr id="22530" name="Picture 2" descr="http://www.pearsoned.ca/highered/divisions/hss/woolfolk_old/illustrations/t6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135" y="1447800"/>
            <a:ext cx="9133836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98876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" name="Shape 57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43000" y="109415"/>
            <a:ext cx="6324600" cy="6746239"/>
          </a:xfrm>
          <a:prstGeom prst="rect">
            <a:avLst/>
          </a:prstGeom>
          <a:noFill/>
          <a:ln>
            <a:noFill/>
          </a:ln>
        </p:spPr>
      </p:pic>
      <p:sp>
        <p:nvSpPr>
          <p:cNvPr id="574" name="Shape 574"/>
          <p:cNvSpPr/>
          <p:nvPr/>
        </p:nvSpPr>
        <p:spPr>
          <a:xfrm>
            <a:off x="4495800" y="6248400"/>
            <a:ext cx="2743199" cy="607254"/>
          </a:xfrm>
          <a:prstGeom prst="rect">
            <a:avLst/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5" name="Shape 575"/>
          <p:cNvSpPr/>
          <p:nvPr/>
        </p:nvSpPr>
        <p:spPr>
          <a:xfrm>
            <a:off x="2188725" y="6209500"/>
            <a:ext cx="826800" cy="227100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254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76" name="Shape 576"/>
          <p:cNvSpPr/>
          <p:nvPr/>
        </p:nvSpPr>
        <p:spPr>
          <a:xfrm>
            <a:off x="2584325" y="5243225"/>
            <a:ext cx="1079700" cy="227100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254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77" name="Shape 577"/>
          <p:cNvSpPr/>
          <p:nvPr/>
        </p:nvSpPr>
        <p:spPr>
          <a:xfrm>
            <a:off x="3093375" y="4795750"/>
            <a:ext cx="826800" cy="227100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254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78" name="Shape 578"/>
          <p:cNvSpPr/>
          <p:nvPr/>
        </p:nvSpPr>
        <p:spPr>
          <a:xfrm>
            <a:off x="3664025" y="4153725"/>
            <a:ext cx="972900" cy="227100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254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79" name="Shape 579"/>
          <p:cNvSpPr/>
          <p:nvPr/>
        </p:nvSpPr>
        <p:spPr>
          <a:xfrm>
            <a:off x="3920175" y="3236075"/>
            <a:ext cx="826800" cy="227100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254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80" name="Shape 580"/>
          <p:cNvSpPr/>
          <p:nvPr/>
        </p:nvSpPr>
        <p:spPr>
          <a:xfrm>
            <a:off x="4495800" y="2821000"/>
            <a:ext cx="1151100" cy="227100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254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81" name="Shape 581"/>
          <p:cNvSpPr/>
          <p:nvPr/>
        </p:nvSpPr>
        <p:spPr>
          <a:xfrm>
            <a:off x="5056700" y="2146575"/>
            <a:ext cx="972900" cy="227100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254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82" name="Shape 582"/>
          <p:cNvSpPr/>
          <p:nvPr/>
        </p:nvSpPr>
        <p:spPr>
          <a:xfrm>
            <a:off x="5350225" y="1183525"/>
            <a:ext cx="972900" cy="227100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20258305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://1.bp.blogspot.com/-0cNv8oIm6n0/UaEuKy_ys-I/AAAAAAAAABI/52HKcZz9cvQ/s400/correlation_coefficient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0"/>
            <a:ext cx="5410200" cy="2733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3403831"/>
            <a:ext cx="3609535" cy="3424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985" y="3429000"/>
            <a:ext cx="3603129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Down Arrow 4"/>
          <p:cNvSpPr/>
          <p:nvPr/>
        </p:nvSpPr>
        <p:spPr>
          <a:xfrm>
            <a:off x="893885" y="1752600"/>
            <a:ext cx="685800" cy="8382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Down Arrow 10"/>
          <p:cNvSpPr/>
          <p:nvPr/>
        </p:nvSpPr>
        <p:spPr>
          <a:xfrm rot="10800000">
            <a:off x="208085" y="1752600"/>
            <a:ext cx="685800" cy="8382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Down Arrow 11"/>
          <p:cNvSpPr/>
          <p:nvPr/>
        </p:nvSpPr>
        <p:spPr>
          <a:xfrm rot="10800000">
            <a:off x="8372035" y="1437836"/>
            <a:ext cx="685800" cy="8382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Down Arrow 12"/>
          <p:cNvSpPr/>
          <p:nvPr/>
        </p:nvSpPr>
        <p:spPr>
          <a:xfrm rot="10800000">
            <a:off x="7512734" y="1437836"/>
            <a:ext cx="685800" cy="8382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Down Arrow 13"/>
          <p:cNvSpPr/>
          <p:nvPr/>
        </p:nvSpPr>
        <p:spPr>
          <a:xfrm>
            <a:off x="7512734" y="2438400"/>
            <a:ext cx="685800" cy="8382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Down Arrow 14"/>
          <p:cNvSpPr/>
          <p:nvPr/>
        </p:nvSpPr>
        <p:spPr>
          <a:xfrm>
            <a:off x="8312248" y="2438400"/>
            <a:ext cx="685800" cy="8382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1770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09415"/>
            <a:ext cx="6324600" cy="6746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4495800" y="6248400"/>
            <a:ext cx="2743200" cy="60725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5406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Shape 587"/>
          <p:cNvSpPr txBox="1">
            <a:spLocks noGrp="1"/>
          </p:cNvSpPr>
          <p:nvPr>
            <p:ph type="title"/>
          </p:nvPr>
        </p:nvSpPr>
        <p:spPr>
          <a:xfrm>
            <a:off x="457199" y="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rgbClr val="0070C0"/>
              </a:buClr>
              <a:buSzPct val="25000"/>
              <a:buFont typeface="Calibri"/>
              <a:buNone/>
            </a:pPr>
            <a:r>
              <a:rPr lang="en-US" sz="5400" b="1" i="0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Kohlberg’s</a:t>
            </a:r>
            <a:r>
              <a:rPr lang="en-US" sz="5400" b="1" i="0" u="none" strike="noStrike" cap="none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 Moral Reasoning</a:t>
            </a:r>
          </a:p>
        </p:txBody>
      </p:sp>
      <p:pic>
        <p:nvPicPr>
          <p:cNvPr id="588" name="Shape 58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81137" y="1219200"/>
            <a:ext cx="6181725" cy="5305425"/>
          </a:xfrm>
          <a:prstGeom prst="rect">
            <a:avLst/>
          </a:prstGeom>
          <a:noFill/>
          <a:ln>
            <a:noFill/>
          </a:ln>
        </p:spPr>
      </p:pic>
      <p:sp>
        <p:nvSpPr>
          <p:cNvPr id="589" name="Shape 589"/>
          <p:cNvSpPr/>
          <p:nvPr/>
        </p:nvSpPr>
        <p:spPr>
          <a:xfrm>
            <a:off x="356675" y="275625"/>
            <a:ext cx="2804700" cy="7134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90" name="Shape 590"/>
          <p:cNvSpPr/>
          <p:nvPr/>
        </p:nvSpPr>
        <p:spPr>
          <a:xfrm>
            <a:off x="1572575" y="3669250"/>
            <a:ext cx="1507800" cy="4053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91" name="Shape 591"/>
          <p:cNvSpPr/>
          <p:nvPr/>
        </p:nvSpPr>
        <p:spPr>
          <a:xfrm>
            <a:off x="1572575" y="1876125"/>
            <a:ext cx="1507800" cy="4053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592" name="Shape 592"/>
          <p:cNvSpPr/>
          <p:nvPr/>
        </p:nvSpPr>
        <p:spPr>
          <a:xfrm>
            <a:off x="1572575" y="5382650"/>
            <a:ext cx="1507800" cy="4851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93144184"/>
      </p:ext>
    </p:extLst>
  </p:cSld>
  <p:clrMapOvr>
    <a:masterClrMapping/>
  </p:clrMapOvr>
  <p:transition xmlns:p14="http://schemas.microsoft.com/office/powerpoint/2010/main" spd="slow">
    <p:cut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Shape 587"/>
          <p:cNvSpPr txBox="1">
            <a:spLocks noGrp="1"/>
          </p:cNvSpPr>
          <p:nvPr>
            <p:ph type="title"/>
          </p:nvPr>
        </p:nvSpPr>
        <p:spPr>
          <a:xfrm>
            <a:off x="457199" y="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rgbClr val="0070C0"/>
              </a:buClr>
              <a:buSzPct val="25000"/>
              <a:buFont typeface="Calibri"/>
              <a:buNone/>
            </a:pPr>
            <a:r>
              <a:rPr lang="en-US" sz="5400" b="1" i="0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Kohlberg’s</a:t>
            </a:r>
            <a:r>
              <a:rPr lang="en-US" sz="5400" b="1" i="0" u="none" strike="noStrike" cap="none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 Moral Reasoning</a:t>
            </a:r>
          </a:p>
        </p:txBody>
      </p:sp>
      <p:pic>
        <p:nvPicPr>
          <p:cNvPr id="588" name="Shape 58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81137" y="1219200"/>
            <a:ext cx="6181725" cy="53054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93144184"/>
      </p:ext>
    </p:extLst>
  </p:cSld>
  <p:clrMapOvr>
    <a:masterClrMapping/>
  </p:clrMapOvr>
  <p:transition xmlns:p14="http://schemas.microsoft.com/office/powerpoint/2010/main" spd="slow">
    <p:cut/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Shape 597"/>
          <p:cNvSpPr txBox="1">
            <a:spLocks noGrp="1"/>
          </p:cNvSpPr>
          <p:nvPr>
            <p:ph type="title"/>
          </p:nvPr>
        </p:nvSpPr>
        <p:spPr>
          <a:xfrm>
            <a:off x="457200" y="12894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rgbClr val="0070C0"/>
              </a:buClr>
              <a:buSzPct val="25000"/>
              <a:buFont typeface="Calibri"/>
              <a:buNone/>
            </a:pPr>
            <a:r>
              <a:rPr lang="en-US" sz="4400" b="1" i="0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Baumrind’s</a:t>
            </a:r>
            <a:r>
              <a:rPr lang="en-US" sz="4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Parenting Styles</a:t>
            </a:r>
          </a:p>
        </p:txBody>
      </p:sp>
      <p:pic>
        <p:nvPicPr>
          <p:cNvPr id="598" name="Shape 59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7675" y="1473591"/>
            <a:ext cx="8953499" cy="3276600"/>
          </a:xfrm>
          <a:prstGeom prst="rect">
            <a:avLst/>
          </a:prstGeom>
          <a:noFill/>
          <a:ln>
            <a:noFill/>
          </a:ln>
        </p:spPr>
      </p:pic>
      <p:sp>
        <p:nvSpPr>
          <p:cNvPr id="599" name="Shape 599"/>
          <p:cNvSpPr/>
          <p:nvPr/>
        </p:nvSpPr>
        <p:spPr>
          <a:xfrm>
            <a:off x="3048000" y="2512975"/>
            <a:ext cx="1637400" cy="1947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600" name="Shape 600"/>
          <p:cNvSpPr/>
          <p:nvPr/>
        </p:nvSpPr>
        <p:spPr>
          <a:xfrm>
            <a:off x="3048000" y="3913775"/>
            <a:ext cx="1637400" cy="1947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601" name="Shape 601"/>
          <p:cNvSpPr/>
          <p:nvPr/>
        </p:nvSpPr>
        <p:spPr>
          <a:xfrm>
            <a:off x="6433225" y="2512975"/>
            <a:ext cx="1637400" cy="1947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602" name="Shape 602"/>
          <p:cNvSpPr/>
          <p:nvPr/>
        </p:nvSpPr>
        <p:spPr>
          <a:xfrm>
            <a:off x="5661500" y="3913775"/>
            <a:ext cx="3093300" cy="2853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603" name="Shape 603"/>
          <p:cNvSpPr txBox="1"/>
          <p:nvPr/>
        </p:nvSpPr>
        <p:spPr>
          <a:xfrm>
            <a:off x="1605075" y="5204300"/>
            <a:ext cx="6241800" cy="1362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sz="3200"/>
              <a:t>***Authoritative- Has “V”.... more loving than authoritarian****</a:t>
            </a:r>
          </a:p>
        </p:txBody>
      </p:sp>
    </p:spTree>
    <p:extLst>
      <p:ext uri="{BB962C8B-B14F-4D97-AF65-F5344CB8AC3E}">
        <p14:creationId xmlns:p14="http://schemas.microsoft.com/office/powerpoint/2010/main" val="1370900210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895"/>
            <a:ext cx="8229600" cy="1143000"/>
          </a:xfrm>
        </p:spPr>
        <p:txBody>
          <a:bodyPr/>
          <a:lstStyle/>
          <a:p>
            <a:r>
              <a:rPr lang="en-US" b="1" dirty="0" err="1" smtClean="0">
                <a:solidFill>
                  <a:srgbClr val="0070C0"/>
                </a:solidFill>
              </a:rPr>
              <a:t>Baumrind’s</a:t>
            </a:r>
            <a:r>
              <a:rPr lang="en-US" b="1" dirty="0" smtClean="0"/>
              <a:t> Parenting Styles</a:t>
            </a:r>
            <a:endParaRPr lang="en-US" b="1" dirty="0"/>
          </a:p>
        </p:txBody>
      </p:sp>
      <p:pic>
        <p:nvPicPr>
          <p:cNvPr id="16388" name="Picture 4" descr="http://2x4therapist.com/wp-content/uploads/parenting-styles-char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675" y="1473591"/>
            <a:ext cx="8953500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147022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Shape 608"/>
          <p:cNvSpPr txBox="1">
            <a:spLocks noGrp="1"/>
          </p:cNvSpPr>
          <p:nvPr>
            <p:ph type="title"/>
          </p:nvPr>
        </p:nvSpPr>
        <p:spPr>
          <a:xfrm>
            <a:off x="457200" y="26963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sz="3959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Big Five Personality Traits</a:t>
            </a:r>
            <a:br>
              <a:rPr lang="en-US" sz="3959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959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n-US" sz="3959" b="1" i="0" u="none" strike="noStrike" cap="none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McCrae and Costa</a:t>
            </a:r>
            <a:r>
              <a:rPr lang="en-US" sz="3959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</a:p>
        </p:txBody>
      </p:sp>
      <p:pic>
        <p:nvPicPr>
          <p:cNvPr id="609" name="Shape 609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304800" y="1143000"/>
            <a:ext cx="8722693" cy="5867400"/>
          </a:xfrm>
          <a:prstGeom prst="rect">
            <a:avLst/>
          </a:prstGeom>
          <a:noFill/>
          <a:ln>
            <a:noFill/>
          </a:ln>
        </p:spPr>
      </p:pic>
      <p:sp>
        <p:nvSpPr>
          <p:cNvPr id="610" name="Shape 610"/>
          <p:cNvSpPr/>
          <p:nvPr/>
        </p:nvSpPr>
        <p:spPr>
          <a:xfrm>
            <a:off x="3501950" y="2415700"/>
            <a:ext cx="5184900" cy="5838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611" name="Shape 611"/>
          <p:cNvSpPr/>
          <p:nvPr/>
        </p:nvSpPr>
        <p:spPr>
          <a:xfrm>
            <a:off x="3427375" y="6037650"/>
            <a:ext cx="5184900" cy="5838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612" name="Shape 612"/>
          <p:cNvSpPr/>
          <p:nvPr/>
        </p:nvSpPr>
        <p:spPr>
          <a:xfrm>
            <a:off x="3427375" y="4341775"/>
            <a:ext cx="5184900" cy="5838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613" name="Shape 613"/>
          <p:cNvSpPr/>
          <p:nvPr/>
        </p:nvSpPr>
        <p:spPr>
          <a:xfrm>
            <a:off x="603100" y="3456550"/>
            <a:ext cx="2639400" cy="5838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614" name="Shape 614"/>
          <p:cNvSpPr/>
          <p:nvPr/>
        </p:nvSpPr>
        <p:spPr>
          <a:xfrm>
            <a:off x="603100" y="5189725"/>
            <a:ext cx="2542200" cy="5838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682670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963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Big Five Personality Traits</a:t>
            </a:r>
            <a:br>
              <a:rPr lang="en-US" b="1" dirty="0" smtClean="0"/>
            </a:br>
            <a:r>
              <a:rPr lang="en-US" b="1" dirty="0" smtClean="0"/>
              <a:t>(McCrae and Costa)</a:t>
            </a:r>
            <a:endParaRPr lang="en-US" b="1" dirty="0"/>
          </a:p>
        </p:txBody>
      </p:sp>
      <p:pic>
        <p:nvPicPr>
          <p:cNvPr id="512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143000"/>
            <a:ext cx="8722693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79285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Shape 619"/>
          <p:cNvSpPr txBox="1">
            <a:spLocks noGrp="1"/>
          </p:cNvSpPr>
          <p:nvPr>
            <p:ph type="title"/>
          </p:nvPr>
        </p:nvSpPr>
        <p:spPr>
          <a:xfrm>
            <a:off x="381000" y="-35169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rgbClr val="0070C0"/>
              </a:buClr>
              <a:buSzPct val="25000"/>
              <a:buFont typeface="Calibri"/>
              <a:buNone/>
            </a:pPr>
            <a:r>
              <a:rPr lang="en-US" sz="4400" b="1" i="0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Rotter’s </a:t>
            </a:r>
            <a:r>
              <a:rPr lang="en-US" sz="4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Locus of Control</a:t>
            </a:r>
          </a:p>
        </p:txBody>
      </p:sp>
      <p:pic>
        <p:nvPicPr>
          <p:cNvPr id="620" name="Shape 6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12054" y="1066800"/>
            <a:ext cx="7200777" cy="5562600"/>
          </a:xfrm>
          <a:prstGeom prst="rect">
            <a:avLst/>
          </a:prstGeom>
          <a:noFill/>
          <a:ln>
            <a:noFill/>
          </a:ln>
        </p:spPr>
      </p:pic>
      <p:sp>
        <p:nvSpPr>
          <p:cNvPr id="621" name="Shape 621"/>
          <p:cNvSpPr/>
          <p:nvPr/>
        </p:nvSpPr>
        <p:spPr>
          <a:xfrm>
            <a:off x="1475350" y="259400"/>
            <a:ext cx="1637400" cy="5511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622" name="Shape 622"/>
          <p:cNvSpPr/>
          <p:nvPr/>
        </p:nvSpPr>
        <p:spPr>
          <a:xfrm>
            <a:off x="1702350" y="5188075"/>
            <a:ext cx="1118700" cy="3891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623" name="Shape 623"/>
          <p:cNvSpPr/>
          <p:nvPr/>
        </p:nvSpPr>
        <p:spPr>
          <a:xfrm>
            <a:off x="5291850" y="5188075"/>
            <a:ext cx="1258200" cy="3891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58471218"/>
      </p:ext>
    </p:extLst>
  </p:cSld>
  <p:clrMapOvr>
    <a:masterClrMapping/>
  </p:clrMapOvr>
  <p:transition xmlns:p14="http://schemas.microsoft.com/office/powerpoint/2010/main" spd="slow">
    <p:cut/>
  </p:transition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-35169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0070C0"/>
                </a:solidFill>
              </a:rPr>
              <a:t>Rotter’s</a:t>
            </a:r>
            <a:r>
              <a:rPr lang="en-US" b="1" dirty="0" smtClean="0"/>
              <a:t> Locus of Control</a:t>
            </a:r>
            <a:endParaRPr lang="en-US" b="1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055" y="1066800"/>
            <a:ext cx="7200777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77537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Shape 628"/>
          <p:cNvSpPr txBox="1">
            <a:spLocks noGrp="1"/>
          </p:cNvSpPr>
          <p:nvPr>
            <p:ph type="ctrTitle"/>
          </p:nvPr>
        </p:nvSpPr>
        <p:spPr>
          <a:xfrm>
            <a:off x="0" y="0"/>
            <a:ext cx="9144000" cy="147002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rgbClr val="0070C0"/>
              </a:buClr>
              <a:buSzPct val="25000"/>
              <a:buFont typeface="Calibri"/>
              <a:buNone/>
            </a:pPr>
            <a:r>
              <a:rPr lang="en-US" sz="4400" b="1" i="0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Freud’s</a:t>
            </a:r>
            <a:r>
              <a:rPr lang="en-US" sz="4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Components of Personality</a:t>
            </a:r>
          </a:p>
        </p:txBody>
      </p:sp>
      <p:pic>
        <p:nvPicPr>
          <p:cNvPr id="629" name="Shape 6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240786"/>
            <a:ext cx="6324600" cy="5637142"/>
          </a:xfrm>
          <a:prstGeom prst="rect">
            <a:avLst/>
          </a:prstGeom>
          <a:noFill/>
          <a:ln>
            <a:noFill/>
          </a:ln>
        </p:spPr>
      </p:pic>
      <p:pic>
        <p:nvPicPr>
          <p:cNvPr id="630" name="Shape 63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318760" y="1828800"/>
            <a:ext cx="3809999" cy="3456377"/>
          </a:xfrm>
          <a:prstGeom prst="rect">
            <a:avLst/>
          </a:prstGeom>
          <a:noFill/>
          <a:ln>
            <a:noFill/>
          </a:ln>
        </p:spPr>
      </p:pic>
      <p:sp>
        <p:nvSpPr>
          <p:cNvPr id="631" name="Shape 631"/>
          <p:cNvSpPr txBox="1"/>
          <p:nvPr/>
        </p:nvSpPr>
        <p:spPr>
          <a:xfrm>
            <a:off x="421525" y="5593400"/>
            <a:ext cx="1443000" cy="1134900"/>
          </a:xfrm>
          <a:prstGeom prst="rect">
            <a:avLst/>
          </a:prstGeom>
          <a:solidFill>
            <a:srgbClr val="B7B7B7"/>
          </a:solidFill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-US" sz="2000"/>
              <a:t>Pleasure Principle</a:t>
            </a:r>
          </a:p>
        </p:txBody>
      </p:sp>
      <p:sp>
        <p:nvSpPr>
          <p:cNvPr id="632" name="Shape 632"/>
          <p:cNvSpPr txBox="1"/>
          <p:nvPr/>
        </p:nvSpPr>
        <p:spPr>
          <a:xfrm>
            <a:off x="2026650" y="5593400"/>
            <a:ext cx="1443000" cy="1134900"/>
          </a:xfrm>
          <a:prstGeom prst="rect">
            <a:avLst/>
          </a:prstGeom>
          <a:solidFill>
            <a:srgbClr val="B7B7B7"/>
          </a:solidFill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sz="2000"/>
              <a:t>Reality Principle</a:t>
            </a:r>
          </a:p>
        </p:txBody>
      </p:sp>
      <p:sp>
        <p:nvSpPr>
          <p:cNvPr id="633" name="Shape 633"/>
          <p:cNvSpPr txBox="1"/>
          <p:nvPr/>
        </p:nvSpPr>
        <p:spPr>
          <a:xfrm>
            <a:off x="3540925" y="5593400"/>
            <a:ext cx="2522700" cy="1134900"/>
          </a:xfrm>
          <a:prstGeom prst="rect">
            <a:avLst/>
          </a:prstGeom>
          <a:solidFill>
            <a:srgbClr val="B7B7B7"/>
          </a:solidFill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sz="2000"/>
              <a:t>Moral Principle</a:t>
            </a:r>
          </a:p>
        </p:txBody>
      </p:sp>
    </p:spTree>
    <p:extLst>
      <p:ext uri="{BB962C8B-B14F-4D97-AF65-F5344CB8AC3E}">
        <p14:creationId xmlns:p14="http://schemas.microsoft.com/office/powerpoint/2010/main" val="4025515267"/>
      </p:ext>
    </p:extLst>
  </p:cSld>
  <p:clrMapOvr>
    <a:masterClrMapping/>
  </p:clrMapOvr>
  <p:transition xmlns:p14="http://schemas.microsoft.com/office/powerpoint/2010/main" spd="slow">
    <p:cut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Shape 1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53550" y="0"/>
            <a:ext cx="6553200" cy="5640172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Shape 135"/>
          <p:cNvSpPr txBox="1">
            <a:spLocks noGrp="1"/>
          </p:cNvSpPr>
          <p:nvPr>
            <p:ph type="body" idx="1"/>
          </p:nvPr>
        </p:nvSpPr>
        <p:spPr>
          <a:xfrm>
            <a:off x="315351" y="5334000"/>
            <a:ext cx="8229600" cy="13715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3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*IQ tests: mean =100</a:t>
            </a:r>
          </a:p>
          <a:p>
            <a:pPr marL="0" marR="0" lvl="0" indent="0" algn="l" rtl="0">
              <a:spcBef>
                <a:spcPts val="64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3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Standard deviation =  15</a:t>
            </a:r>
          </a:p>
        </p:txBody>
      </p:sp>
      <p:sp>
        <p:nvSpPr>
          <p:cNvPr id="136" name="Shape 136"/>
          <p:cNvSpPr txBox="1"/>
          <p:nvPr/>
        </p:nvSpPr>
        <p:spPr>
          <a:xfrm>
            <a:off x="7053775" y="4978605"/>
            <a:ext cx="1305951" cy="52321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37" name="Shape 137"/>
          <p:cNvSpPr/>
          <p:nvPr/>
        </p:nvSpPr>
        <p:spPr>
          <a:xfrm>
            <a:off x="4166675" y="1005200"/>
            <a:ext cx="787200" cy="2232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38" name="Shape 138"/>
          <p:cNvSpPr/>
          <p:nvPr/>
        </p:nvSpPr>
        <p:spPr>
          <a:xfrm>
            <a:off x="4166675" y="1708825"/>
            <a:ext cx="681000" cy="2232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39" name="Shape 139"/>
          <p:cNvSpPr/>
          <p:nvPr/>
        </p:nvSpPr>
        <p:spPr>
          <a:xfrm>
            <a:off x="4166675" y="2412450"/>
            <a:ext cx="787200" cy="2232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40" name="Shape 140"/>
          <p:cNvSpPr/>
          <p:nvPr/>
        </p:nvSpPr>
        <p:spPr>
          <a:xfrm>
            <a:off x="3372250" y="5496125"/>
            <a:ext cx="681000" cy="340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55428001"/>
      </p:ext>
    </p:extLst>
  </p:cSld>
  <p:clrMapOvr>
    <a:masterClrMapping/>
  </p:clrMapOvr>
  <p:transition xmlns:p14="http://schemas.microsoft.com/office/powerpoint/2010/main" spd="slow">
    <p:cut/>
  </p:transition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"/>
            <a:ext cx="9144000" cy="990600"/>
          </a:xfrm>
        </p:spPr>
        <p:txBody>
          <a:bodyPr/>
          <a:lstStyle/>
          <a:p>
            <a:r>
              <a:rPr lang="en-US" b="1" dirty="0" smtClean="0">
                <a:solidFill>
                  <a:srgbClr val="0070C0"/>
                </a:solidFill>
              </a:rPr>
              <a:t>Freud’s</a:t>
            </a:r>
            <a:r>
              <a:rPr lang="en-US" b="1" dirty="0" smtClean="0"/>
              <a:t> Components of Personality</a:t>
            </a:r>
            <a:endParaRPr lang="en-US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40786"/>
            <a:ext cx="6324600" cy="5637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8760" y="1828800"/>
            <a:ext cx="3810000" cy="3456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03654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Shape 639"/>
          <p:cNvSpPr txBox="1">
            <a:spLocks noGrp="1"/>
          </p:cNvSpPr>
          <p:nvPr>
            <p:ph type="title"/>
          </p:nvPr>
        </p:nvSpPr>
        <p:spPr>
          <a:xfrm>
            <a:off x="381000" y="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rgbClr val="7030A0"/>
              </a:buClr>
              <a:buSzPct val="25000"/>
              <a:buFont typeface="Calibri"/>
              <a:buNone/>
            </a:pPr>
            <a:r>
              <a:rPr lang="en-US" sz="4800" b="1" i="0" u="none" strike="noStrike" cap="none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Defense Mechanisms</a:t>
            </a:r>
          </a:p>
        </p:txBody>
      </p:sp>
      <p:pic>
        <p:nvPicPr>
          <p:cNvPr id="640" name="Shape 6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5397" y="990600"/>
            <a:ext cx="7951149" cy="5867400"/>
          </a:xfrm>
          <a:prstGeom prst="rect">
            <a:avLst/>
          </a:prstGeom>
          <a:noFill/>
          <a:ln>
            <a:noFill/>
          </a:ln>
        </p:spPr>
      </p:pic>
      <p:sp>
        <p:nvSpPr>
          <p:cNvPr id="641" name="Shape 641"/>
          <p:cNvSpPr/>
          <p:nvPr/>
        </p:nvSpPr>
        <p:spPr>
          <a:xfrm>
            <a:off x="843075" y="1507775"/>
            <a:ext cx="1183500" cy="3405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642" name="Shape 642"/>
          <p:cNvSpPr/>
          <p:nvPr/>
        </p:nvSpPr>
        <p:spPr>
          <a:xfrm>
            <a:off x="843075" y="2308675"/>
            <a:ext cx="1183500" cy="3405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643" name="Shape 643"/>
          <p:cNvSpPr/>
          <p:nvPr/>
        </p:nvSpPr>
        <p:spPr>
          <a:xfrm>
            <a:off x="843075" y="3109575"/>
            <a:ext cx="1183500" cy="3405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644" name="Shape 644"/>
          <p:cNvSpPr/>
          <p:nvPr/>
        </p:nvSpPr>
        <p:spPr>
          <a:xfrm>
            <a:off x="843075" y="4299600"/>
            <a:ext cx="1410600" cy="3405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645" name="Shape 645"/>
          <p:cNvSpPr/>
          <p:nvPr/>
        </p:nvSpPr>
        <p:spPr>
          <a:xfrm>
            <a:off x="843075" y="5165375"/>
            <a:ext cx="1183500" cy="3405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646" name="Shape 646"/>
          <p:cNvSpPr/>
          <p:nvPr/>
        </p:nvSpPr>
        <p:spPr>
          <a:xfrm>
            <a:off x="843075" y="6193275"/>
            <a:ext cx="1183500" cy="3405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02606869"/>
      </p:ext>
    </p:extLst>
  </p:cSld>
  <p:clrMapOvr>
    <a:masterClrMapping/>
  </p:clrMapOvr>
  <p:transition xmlns:p14="http://schemas.microsoft.com/office/powerpoint/2010/main" spd="slow">
    <p:cut/>
  </p:transition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229600" cy="1143000"/>
          </a:xfrm>
        </p:spPr>
        <p:txBody>
          <a:bodyPr/>
          <a:lstStyle/>
          <a:p>
            <a:r>
              <a:rPr lang="en-US" b="1" dirty="0" smtClean="0"/>
              <a:t>Defense Mechanisms</a:t>
            </a:r>
            <a:endParaRPr lang="en-US" b="1" dirty="0"/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397" y="990600"/>
            <a:ext cx="7951150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76542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Shape 65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sz="4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2" name="Shape 65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sz="3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53" name="Shape 65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76201"/>
            <a:ext cx="8839199" cy="6829755"/>
          </a:xfrm>
          <a:prstGeom prst="rect">
            <a:avLst/>
          </a:prstGeom>
          <a:noFill/>
          <a:ln>
            <a:noFill/>
          </a:ln>
        </p:spPr>
      </p:pic>
      <p:sp>
        <p:nvSpPr>
          <p:cNvPr id="654" name="Shape 654"/>
          <p:cNvSpPr/>
          <p:nvPr/>
        </p:nvSpPr>
        <p:spPr>
          <a:xfrm>
            <a:off x="486375" y="632300"/>
            <a:ext cx="2188800" cy="6000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655" name="Shape 655"/>
          <p:cNvSpPr/>
          <p:nvPr/>
        </p:nvSpPr>
        <p:spPr>
          <a:xfrm>
            <a:off x="1345650" y="2415700"/>
            <a:ext cx="989100" cy="5187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656" name="Shape 656"/>
          <p:cNvSpPr/>
          <p:nvPr/>
        </p:nvSpPr>
        <p:spPr>
          <a:xfrm>
            <a:off x="3291200" y="2140075"/>
            <a:ext cx="2026500" cy="2757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657" name="Shape 657"/>
          <p:cNvSpPr/>
          <p:nvPr/>
        </p:nvSpPr>
        <p:spPr>
          <a:xfrm>
            <a:off x="2999350" y="5447500"/>
            <a:ext cx="2529300" cy="3567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658" name="Shape 658"/>
          <p:cNvSpPr/>
          <p:nvPr/>
        </p:nvSpPr>
        <p:spPr>
          <a:xfrm>
            <a:off x="3534375" y="4896250"/>
            <a:ext cx="1345800" cy="4053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659" name="Shape 659"/>
          <p:cNvSpPr/>
          <p:nvPr/>
        </p:nvSpPr>
        <p:spPr>
          <a:xfrm>
            <a:off x="3501950" y="3420900"/>
            <a:ext cx="1426800" cy="3567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660" name="Shape 660"/>
          <p:cNvSpPr/>
          <p:nvPr/>
        </p:nvSpPr>
        <p:spPr>
          <a:xfrm>
            <a:off x="3501950" y="2950725"/>
            <a:ext cx="1264500" cy="3567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661" name="Shape 661"/>
          <p:cNvSpPr/>
          <p:nvPr/>
        </p:nvSpPr>
        <p:spPr>
          <a:xfrm>
            <a:off x="6274350" y="3226350"/>
            <a:ext cx="1345800" cy="1947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37446356"/>
      </p:ext>
    </p:extLst>
  </p:cSld>
  <p:clrMapOvr>
    <a:masterClrMapping/>
  </p:clrMapOvr>
  <p:transition xmlns:p14="http://schemas.microsoft.com/office/powerpoint/2010/main" spd="slow">
    <p:cut/>
  </p:transition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201"/>
            <a:ext cx="8839200" cy="6829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63723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Shape 666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rgbClr val="7030A0"/>
              </a:buClr>
              <a:buSzPct val="25000"/>
              <a:buFont typeface="Calibri"/>
              <a:buNone/>
            </a:pPr>
            <a:r>
              <a:rPr lang="en-US" sz="4400" b="1" i="0" u="none" strike="noStrike" cap="none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Schizophrenia</a:t>
            </a:r>
          </a:p>
        </p:txBody>
      </p:sp>
      <p:pic>
        <p:nvPicPr>
          <p:cNvPr id="667" name="Shape 6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47800" y="1219200"/>
            <a:ext cx="6248399" cy="4998719"/>
          </a:xfrm>
          <a:prstGeom prst="rect">
            <a:avLst/>
          </a:prstGeom>
          <a:noFill/>
          <a:ln>
            <a:noFill/>
          </a:ln>
        </p:spPr>
      </p:pic>
      <p:sp>
        <p:nvSpPr>
          <p:cNvPr id="668" name="Shape 668"/>
          <p:cNvSpPr/>
          <p:nvPr/>
        </p:nvSpPr>
        <p:spPr>
          <a:xfrm>
            <a:off x="4863825" y="3323625"/>
            <a:ext cx="2918400" cy="20589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6443384"/>
      </p:ext>
    </p:extLst>
  </p:cSld>
  <p:clrMapOvr>
    <a:masterClrMapping/>
  </p:clrMapOvr>
  <p:transition xmlns:p14="http://schemas.microsoft.com/office/powerpoint/2010/main" spd="slow">
    <p:cut/>
  </p:transition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Shape 666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rgbClr val="7030A0"/>
              </a:buClr>
              <a:buSzPct val="25000"/>
              <a:buFont typeface="Calibri"/>
              <a:buNone/>
            </a:pPr>
            <a:r>
              <a:rPr lang="en-US" sz="4400" b="1" i="0" u="none" strike="noStrike" cap="none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Schizophrenia</a:t>
            </a:r>
          </a:p>
        </p:txBody>
      </p:sp>
      <p:pic>
        <p:nvPicPr>
          <p:cNvPr id="667" name="Shape 6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47800" y="1219200"/>
            <a:ext cx="6248399" cy="499871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6443384"/>
      </p:ext>
    </p:extLst>
  </p:cSld>
  <p:clrMapOvr>
    <a:masterClrMapping/>
  </p:clrMapOvr>
  <p:transition xmlns:p14="http://schemas.microsoft.com/office/powerpoint/2010/main" spd="slow">
    <p:cut/>
  </p:transition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" name="Shape 673"/>
          <p:cNvSpPr txBox="1">
            <a:spLocks noGrp="1"/>
          </p:cNvSpPr>
          <p:nvPr>
            <p:ph type="title"/>
          </p:nvPr>
        </p:nvSpPr>
        <p:spPr>
          <a:xfrm>
            <a:off x="457200" y="12894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rgbClr val="7030A0"/>
              </a:buClr>
              <a:buSzPct val="25000"/>
              <a:buFont typeface="Calibri"/>
              <a:buNone/>
            </a:pPr>
            <a:r>
              <a:rPr lang="en-US" sz="4400" b="1" i="0" u="none" strike="noStrike" cap="none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Somatoform Disorders</a:t>
            </a:r>
          </a:p>
        </p:txBody>
      </p:sp>
      <p:sp>
        <p:nvSpPr>
          <p:cNvPr id="674" name="Shape 67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sz="3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75" name="Shape 67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7200" y="1143000"/>
            <a:ext cx="3105150" cy="5165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6" name="Shape 67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10000" y="1388423"/>
            <a:ext cx="4843461" cy="4674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71372694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Shape 68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sz="3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82" name="Shape 68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1000" y="731518"/>
            <a:ext cx="7924799" cy="5277112"/>
          </a:xfrm>
          <a:prstGeom prst="rect">
            <a:avLst/>
          </a:prstGeom>
          <a:noFill/>
          <a:ln>
            <a:noFill/>
          </a:ln>
        </p:spPr>
      </p:pic>
      <p:sp>
        <p:nvSpPr>
          <p:cNvPr id="683" name="Shape 683"/>
          <p:cNvSpPr/>
          <p:nvPr/>
        </p:nvSpPr>
        <p:spPr>
          <a:xfrm>
            <a:off x="648500" y="3307400"/>
            <a:ext cx="2286000" cy="3081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684" name="Shape 684"/>
          <p:cNvSpPr/>
          <p:nvPr/>
        </p:nvSpPr>
        <p:spPr>
          <a:xfrm>
            <a:off x="3200400" y="4756825"/>
            <a:ext cx="2286000" cy="3081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685" name="Shape 685"/>
          <p:cNvSpPr/>
          <p:nvPr/>
        </p:nvSpPr>
        <p:spPr>
          <a:xfrm>
            <a:off x="5622575" y="3093400"/>
            <a:ext cx="2286000" cy="6519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4776736"/>
      </p:ext>
    </p:extLst>
  </p:cSld>
  <p:clrMapOvr>
    <a:masterClrMapping/>
  </p:clrMapOvr>
  <p:transition xmlns:p14="http://schemas.microsoft.com/office/powerpoint/2010/main" spd="slow">
    <p:cut/>
  </p:transition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Shape 68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sz="3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82" name="Shape 68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1000" y="731518"/>
            <a:ext cx="7924799" cy="52771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4776736"/>
      </p:ext>
    </p:extLst>
  </p:cSld>
  <p:clrMapOvr>
    <a:masterClrMapping/>
  </p:clrMapOvr>
  <p:transition xmlns:p14="http://schemas.microsoft.com/office/powerpoint/2010/main" spd="slow">
    <p:cut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654</TotalTime>
  <Words>893</Words>
  <Application>Microsoft Macintosh PowerPoint</Application>
  <PresentationFormat>On-screen Show (4:3)</PresentationFormat>
  <Paragraphs>209</Paragraphs>
  <Slides>136</Slides>
  <Notes>96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136</vt:i4>
      </vt:variant>
    </vt:vector>
  </HeadingPairs>
  <TitlesOfParts>
    <vt:vector size="13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Experimental Design</vt:lpstr>
      <vt:lpstr>Experimental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Neuron</vt:lpstr>
      <vt:lpstr>The Neuron</vt:lpstr>
      <vt:lpstr>PowerPoint Presentation</vt:lpstr>
      <vt:lpstr>PowerPoint Presentation</vt:lpstr>
      <vt:lpstr>Endocrine System</vt:lpstr>
      <vt:lpstr>Endocrine System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Trichromatic Theory</vt:lpstr>
      <vt:lpstr>Parts of the Ear</vt:lpstr>
      <vt:lpstr>Parts of the Ear</vt:lpstr>
      <vt:lpstr>PowerPoint Presentation</vt:lpstr>
      <vt:lpstr>PowerPoint Presentation</vt:lpstr>
      <vt:lpstr>Properties of Sound</vt:lpstr>
      <vt:lpstr>The Senses</vt:lpstr>
      <vt:lpstr>The Senses</vt:lpstr>
      <vt:lpstr>Gestalt Principles  (explain visual perception)</vt:lpstr>
      <vt:lpstr>Gestalt Principles  (explain visual perception)</vt:lpstr>
      <vt:lpstr>PowerPoint Presentation</vt:lpstr>
      <vt:lpstr>Psychoactive Drugs</vt:lpstr>
      <vt:lpstr>PowerPoint Presentation</vt:lpstr>
      <vt:lpstr>PowerPoint Presentation</vt:lpstr>
      <vt:lpstr>PowerPoint Presentation</vt:lpstr>
      <vt:lpstr>PowerPoint Presentation</vt:lpstr>
      <vt:lpstr>Pavlov’s Classical Conditioning</vt:lpstr>
      <vt:lpstr>Watson’s Little Albert Experiment (Classical Conditioning)</vt:lpstr>
      <vt:lpstr>Skinner’s Operant Conditioning</vt:lpstr>
      <vt:lpstr>Bandura’s Observational Learning</vt:lpstr>
      <vt:lpstr>Memory</vt:lpstr>
      <vt:lpstr>Memory</vt:lpstr>
      <vt:lpstr>Interference (memory)</vt:lpstr>
      <vt:lpstr>Interference (memory)</vt:lpstr>
      <vt:lpstr>Problem Solving (cognition)</vt:lpstr>
      <vt:lpstr>Problem Solving (cognition)</vt:lpstr>
      <vt:lpstr>PowerPoint Presentation</vt:lpstr>
      <vt:lpstr>PowerPoint Presentation</vt:lpstr>
      <vt:lpstr>Representativeness Heuristic</vt:lpstr>
      <vt:lpstr>Availability heuristic</vt:lpstr>
      <vt:lpstr>Projective Tests</vt:lpstr>
      <vt:lpstr>Reliability and Validity</vt:lpstr>
      <vt:lpstr>Gardner’s Multiple Intelligence Theory</vt:lpstr>
      <vt:lpstr>Drive Reduction Theory</vt:lpstr>
      <vt:lpstr>Arousal Theory (Motivation)</vt:lpstr>
      <vt:lpstr>Incentive Theory</vt:lpstr>
      <vt:lpstr>Theories of Emotion</vt:lpstr>
      <vt:lpstr>Theories of Emotion</vt:lpstr>
      <vt:lpstr>Selye’s General Adaption Syndrome (responses to stress)</vt:lpstr>
      <vt:lpstr>Selye’s General Adaption Syndrome (response to stress)</vt:lpstr>
      <vt:lpstr>Yerkes Dodson </vt:lpstr>
      <vt:lpstr>Mary Ainsworth Strange Situation</vt:lpstr>
      <vt:lpstr>Mary Ainsworth</vt:lpstr>
      <vt:lpstr>Piaget’s Stages of Cognitive Development</vt:lpstr>
      <vt:lpstr>Piaget’s Stages of Cognitive Development</vt:lpstr>
      <vt:lpstr>No object permanence</vt:lpstr>
      <vt:lpstr>No object permanence</vt:lpstr>
      <vt:lpstr>Piaget’s Assimilation + Accommodation</vt:lpstr>
      <vt:lpstr>Piaget’s Assimilation + Accommodation</vt:lpstr>
      <vt:lpstr>PowerPoint Presentation</vt:lpstr>
      <vt:lpstr>PowerPoint Presentation</vt:lpstr>
      <vt:lpstr>Kohlberg’s Moral Reasoning</vt:lpstr>
      <vt:lpstr>Kohlberg’s Moral Reasoning</vt:lpstr>
      <vt:lpstr>Baumrind’s Parenting Styles</vt:lpstr>
      <vt:lpstr>Baumrind’s Parenting Styles</vt:lpstr>
      <vt:lpstr>Big Five Personality Traits (McCrae and Costa)</vt:lpstr>
      <vt:lpstr>Big Five Personality Traits (McCrae and Costa)</vt:lpstr>
      <vt:lpstr>Rotter’s Locus of Control</vt:lpstr>
      <vt:lpstr>Rotter’s Locus of Control</vt:lpstr>
      <vt:lpstr>Freud’s Components of Personality</vt:lpstr>
      <vt:lpstr>Freud’s Components of Personality</vt:lpstr>
      <vt:lpstr>Defense Mechanisms</vt:lpstr>
      <vt:lpstr>Defense Mechanisms</vt:lpstr>
      <vt:lpstr>PowerPoint Presentation</vt:lpstr>
      <vt:lpstr>PowerPoint Presentation</vt:lpstr>
      <vt:lpstr>Schizophrenia</vt:lpstr>
      <vt:lpstr>Schizophrenia</vt:lpstr>
      <vt:lpstr>Somatoform Disorders</vt:lpstr>
      <vt:lpstr>PowerPoint Presentation</vt:lpstr>
      <vt:lpstr>PowerPoint Presentation</vt:lpstr>
      <vt:lpstr>Anxiety Disorders</vt:lpstr>
      <vt:lpstr>Anxiety Disorders</vt:lpstr>
      <vt:lpstr>PowerPoint Presentation</vt:lpstr>
      <vt:lpstr>PowerPoint Presentation</vt:lpstr>
      <vt:lpstr>Systematic Desensitization</vt:lpstr>
      <vt:lpstr>Systematic Desensitization</vt:lpstr>
      <vt:lpstr>Psychopharmacology</vt:lpstr>
      <vt:lpstr>Psychopharmacology</vt:lpstr>
      <vt:lpstr>Insight Therapy (“talk therapy”)</vt:lpstr>
      <vt:lpstr>Insight Therapy (“talk therapy”)</vt:lpstr>
      <vt:lpstr>Pavlov’s Classical Conditioning</vt:lpstr>
      <vt:lpstr>Pavlov’s Classical Conditioning</vt:lpstr>
      <vt:lpstr>Watson’s Little Albert Experiment (Classical Conditioning)</vt:lpstr>
      <vt:lpstr>Watson’s Little Albert Experiment (Classical Conditioning)</vt:lpstr>
      <vt:lpstr>PowerPoint Presentation</vt:lpstr>
      <vt:lpstr>Skinner’s Operant Conditioning</vt:lpstr>
      <vt:lpstr>Skinner’s Operant Conditioning</vt:lpstr>
      <vt:lpstr>Bandura’s Observational Learning/Social Learning Theory</vt:lpstr>
      <vt:lpstr>PowerPoint Presentation</vt:lpstr>
      <vt:lpstr>PowerPoint Presentation</vt:lpstr>
      <vt:lpstr>Social Loafing</vt:lpstr>
      <vt:lpstr>Social Loafing</vt:lpstr>
      <vt:lpstr>Group Polarization</vt:lpstr>
      <vt:lpstr>Mere Exposure Effect</vt:lpstr>
      <vt:lpstr>Mere Exposure Effect</vt:lpstr>
      <vt:lpstr>PowerPoint Presentation</vt:lpstr>
      <vt:lpstr>PowerPoint Presentation</vt:lpstr>
      <vt:lpstr>Fundamental Attribution Error</vt:lpstr>
      <vt:lpstr>Fundamental Attribution Error</vt:lpstr>
      <vt:lpstr>Low-ball technique</vt:lpstr>
      <vt:lpstr>Foot-in-the-door technique</vt:lpstr>
      <vt:lpstr>Milgram Experiment</vt:lpstr>
      <vt:lpstr>Milgram Experiment</vt:lpstr>
      <vt:lpstr>Zimbardo’s (Stanford) Prison Experiment</vt:lpstr>
      <vt:lpstr>Zimbardo’s (Stanford) Prison Experiment</vt:lpstr>
      <vt:lpstr>*Asch experiment</vt:lpstr>
      <vt:lpstr>*Asch experiment</vt:lpstr>
    </vt:vector>
  </TitlesOfParts>
  <Company>Cabarrus County Schools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Freud’s Components of Personality</dc:title>
  <dc:creator>Windows User</dc:creator>
  <cp:lastModifiedBy>temp</cp:lastModifiedBy>
  <cp:revision>46</cp:revision>
  <dcterms:created xsi:type="dcterms:W3CDTF">2016-04-24T19:20:00Z</dcterms:created>
  <dcterms:modified xsi:type="dcterms:W3CDTF">2016-05-02T18:19:38Z</dcterms:modified>
</cp:coreProperties>
</file>